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4630400" cy="8229600"/>
  <p:notesSz cx="14630400" cy="82296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5486400" y="0"/>
            <a:ext cx="9144000" cy="8229600"/>
          </a:xfrm>
          <a:custGeom>
            <a:avLst/>
            <a:gdLst/>
            <a:ahLst/>
            <a:cxnLst/>
            <a:rect l="l" t="t" r="r" b="b"/>
            <a:pathLst>
              <a:path w="9144000" h="8229600">
                <a:moveTo>
                  <a:pt x="0" y="8229600"/>
                </a:moveTo>
                <a:lnTo>
                  <a:pt x="9144000" y="8229600"/>
                </a:lnTo>
                <a:lnTo>
                  <a:pt x="91440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FFF9F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839192" y="7749540"/>
            <a:ext cx="1722602" cy="41147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311430" y="2660192"/>
            <a:ext cx="7323455" cy="13944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311430" y="4406100"/>
            <a:ext cx="7310119" cy="1168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rgbClr val="3A3535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3A3535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731520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14630400" y="0"/>
                </a:moveTo>
                <a:lnTo>
                  <a:pt x="0" y="0"/>
                </a:lnTo>
                <a:lnTo>
                  <a:pt x="0" y="8229600"/>
                </a:lnTo>
                <a:lnTo>
                  <a:pt x="14630400" y="8229600"/>
                </a:lnTo>
                <a:lnTo>
                  <a:pt x="14630400" y="0"/>
                </a:lnTo>
                <a:close/>
              </a:path>
            </a:pathLst>
          </a:custGeom>
          <a:solidFill>
            <a:srgbClr val="FFF9F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2839192" y="7749540"/>
            <a:ext cx="1722602" cy="41147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67979" y="2966694"/>
            <a:ext cx="5764530" cy="574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717878" y="2556040"/>
            <a:ext cx="6588125" cy="5022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rgbClr val="3A3535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 marR="5080">
              <a:lnSpc>
                <a:spcPts val="5500"/>
              </a:lnSpc>
              <a:tabLst>
                <a:tab pos="2588260" algn="l"/>
                <a:tab pos="5104765" algn="l"/>
              </a:tabLst>
            </a:pPr>
            <a:r>
              <a:rPr dirty="0" sz="4400" spc="-10"/>
              <a:t>Customer</a:t>
            </a:r>
            <a:r>
              <a:rPr dirty="0" sz="4400"/>
              <a:t>	</a:t>
            </a:r>
            <a:r>
              <a:rPr dirty="0" sz="4400" spc="-10"/>
              <a:t>Shopping</a:t>
            </a:r>
            <a:r>
              <a:rPr dirty="0" sz="4400"/>
              <a:t>	</a:t>
            </a:r>
            <a:r>
              <a:rPr dirty="0" sz="4400" spc="-10"/>
              <a:t>Behavior Analysis</a:t>
            </a:r>
            <a:endParaRPr sz="4400"/>
          </a:p>
        </p:txBody>
      </p:sp>
      <p:sp>
        <p:nvSpPr>
          <p:cNvPr id="3" name="object 3" descr=""/>
          <p:cNvSpPr txBox="1">
            <a:spLocks noGrp="1"/>
          </p:cNvSpPr>
          <p:nvPr>
            <p:ph type="subTitle" idx="4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100"/>
              </a:lnSpc>
              <a:spcBef>
                <a:spcPts val="100"/>
              </a:spcBef>
            </a:pPr>
            <a:r>
              <a:rPr dirty="0" sz="1850"/>
              <a:t>Analyzing</a:t>
            </a:r>
            <a:r>
              <a:rPr dirty="0" sz="1850" spc="-20"/>
              <a:t> </a:t>
            </a:r>
            <a:r>
              <a:rPr dirty="0" sz="1850"/>
              <a:t>3,900</a:t>
            </a:r>
            <a:r>
              <a:rPr dirty="0" sz="1850" spc="-15"/>
              <a:t> </a:t>
            </a:r>
            <a:r>
              <a:rPr dirty="0" sz="1850"/>
              <a:t>purchases</a:t>
            </a:r>
            <a:r>
              <a:rPr dirty="0" sz="1850" spc="-20"/>
              <a:t> </a:t>
            </a:r>
            <a:r>
              <a:rPr dirty="0" sz="1850"/>
              <a:t>to</a:t>
            </a:r>
            <a:r>
              <a:rPr dirty="0" sz="1850" spc="-15"/>
              <a:t> </a:t>
            </a:r>
            <a:r>
              <a:rPr dirty="0" sz="1850"/>
              <a:t>uncover</a:t>
            </a:r>
            <a:r>
              <a:rPr dirty="0" sz="1850" spc="-20"/>
              <a:t> </a:t>
            </a:r>
            <a:r>
              <a:rPr dirty="0" sz="1850"/>
              <a:t>insights</a:t>
            </a:r>
            <a:r>
              <a:rPr dirty="0" sz="1850" spc="-15"/>
              <a:t> </a:t>
            </a:r>
            <a:r>
              <a:rPr dirty="0" sz="1850"/>
              <a:t>into</a:t>
            </a:r>
            <a:r>
              <a:rPr dirty="0" sz="1850" spc="-20"/>
              <a:t> </a:t>
            </a:r>
            <a:r>
              <a:rPr dirty="0" sz="1850"/>
              <a:t>spending</a:t>
            </a:r>
            <a:r>
              <a:rPr dirty="0" sz="1850" spc="-15"/>
              <a:t> </a:t>
            </a:r>
            <a:r>
              <a:rPr dirty="0" sz="1850" spc="-10"/>
              <a:t>patterns, </a:t>
            </a:r>
            <a:r>
              <a:rPr dirty="0" sz="1850"/>
              <a:t>customer</a:t>
            </a:r>
            <a:r>
              <a:rPr dirty="0" sz="1850" spc="-30"/>
              <a:t> </a:t>
            </a:r>
            <a:r>
              <a:rPr dirty="0" sz="1850"/>
              <a:t>segments,</a:t>
            </a:r>
            <a:r>
              <a:rPr dirty="0" sz="1850" spc="-20"/>
              <a:t> </a:t>
            </a:r>
            <a:r>
              <a:rPr dirty="0" sz="1850"/>
              <a:t>and</a:t>
            </a:r>
            <a:r>
              <a:rPr dirty="0" sz="1850" spc="-20"/>
              <a:t> </a:t>
            </a:r>
            <a:r>
              <a:rPr dirty="0" sz="1850"/>
              <a:t>subscription</a:t>
            </a:r>
            <a:r>
              <a:rPr dirty="0" sz="1850" spc="-20"/>
              <a:t> </a:t>
            </a:r>
            <a:r>
              <a:rPr dirty="0" sz="1850"/>
              <a:t>behavior</a:t>
            </a:r>
            <a:r>
              <a:rPr dirty="0" sz="1850" spc="-20"/>
              <a:t> </a:t>
            </a:r>
            <a:r>
              <a:rPr dirty="0" sz="1850"/>
              <a:t>that</a:t>
            </a:r>
            <a:r>
              <a:rPr dirty="0" sz="1850" spc="-20"/>
              <a:t> </a:t>
            </a:r>
            <a:r>
              <a:rPr dirty="0" sz="1850"/>
              <a:t>drive</a:t>
            </a:r>
            <a:r>
              <a:rPr dirty="0" sz="1850" spc="-20"/>
              <a:t> </a:t>
            </a:r>
            <a:r>
              <a:rPr dirty="0" sz="1850" spc="-10"/>
              <a:t>strategic </a:t>
            </a:r>
            <a:r>
              <a:rPr dirty="0" sz="1850"/>
              <a:t>business </a:t>
            </a:r>
            <a:r>
              <a:rPr dirty="0" sz="1850" spc="-10"/>
              <a:t>decisions.</a:t>
            </a:r>
            <a:endParaRPr sz="185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243137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Strategic</a:t>
            </a:r>
            <a:r>
              <a:rPr dirty="0" spc="-10"/>
              <a:t> Recommendations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0679" y="3830002"/>
            <a:ext cx="13268924" cy="777951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862408" y="4796282"/>
            <a:ext cx="3665854" cy="10401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3A3535"/>
                </a:solidFill>
                <a:latin typeface="Arial"/>
                <a:cs typeface="Arial"/>
              </a:rPr>
              <a:t>Boost</a:t>
            </a:r>
            <a:r>
              <a:rPr dirty="0" sz="180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3A3535"/>
                </a:solidFill>
                <a:latin typeface="Arial"/>
                <a:cs typeface="Arial"/>
              </a:rPr>
              <a:t>Subscriptions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36100"/>
              </a:lnSpc>
              <a:spcBef>
                <a:spcPts val="925"/>
              </a:spcBef>
            </a:pP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Promote</a:t>
            </a:r>
            <a:r>
              <a:rPr dirty="0" sz="1500" spc="-6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exclusive</a:t>
            </a:r>
            <a:r>
              <a:rPr dirty="0" sz="1500" spc="-6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benefits</a:t>
            </a:r>
            <a:r>
              <a:rPr dirty="0" sz="1500" spc="-6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to</a:t>
            </a:r>
            <a:r>
              <a:rPr dirty="0" sz="1500" spc="-6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convert</a:t>
            </a:r>
            <a:r>
              <a:rPr dirty="0" sz="1500" spc="-6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high-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frequency</a:t>
            </a:r>
            <a:r>
              <a:rPr dirty="0" sz="1500" spc="-5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buyers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into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subscribers</a:t>
            </a:r>
            <a:endParaRPr sz="15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285346" y="4796282"/>
            <a:ext cx="3982085" cy="10401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3A3535"/>
                </a:solidFill>
                <a:latin typeface="Arial"/>
                <a:cs typeface="Arial"/>
              </a:rPr>
              <a:t>Loyalty</a:t>
            </a:r>
            <a:r>
              <a:rPr dirty="0" sz="180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3A3535"/>
                </a:solidFill>
                <a:latin typeface="Arial"/>
                <a:cs typeface="Arial"/>
              </a:rPr>
              <a:t>Programs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36100"/>
              </a:lnSpc>
              <a:spcBef>
                <a:spcPts val="925"/>
              </a:spcBef>
            </a:pP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Reward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repeat</a:t>
            </a:r>
            <a:r>
              <a:rPr dirty="0" sz="15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buyers</a:t>
            </a:r>
            <a:r>
              <a:rPr dirty="0" sz="15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to</a:t>
            </a:r>
            <a:r>
              <a:rPr dirty="0" sz="15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accelerate</a:t>
            </a:r>
            <a:r>
              <a:rPr dirty="0" sz="15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movement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into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loyal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customer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segment</a:t>
            </a:r>
            <a:endParaRPr sz="150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9708400" y="4796282"/>
            <a:ext cx="3909695" cy="10401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3A3535"/>
                </a:solidFill>
                <a:latin typeface="Arial"/>
                <a:cs typeface="Arial"/>
              </a:rPr>
              <a:t>Optimize</a:t>
            </a:r>
            <a:r>
              <a:rPr dirty="0" sz="180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3A3535"/>
                </a:solidFill>
                <a:latin typeface="Arial"/>
                <a:cs typeface="Arial"/>
              </a:rPr>
              <a:t>Discounts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36100"/>
              </a:lnSpc>
              <a:spcBef>
                <a:spcPts val="925"/>
              </a:spcBef>
            </a:pP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Balance</a:t>
            </a:r>
            <a:r>
              <a:rPr dirty="0" sz="1500" spc="-5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promotional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sales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with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margin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control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for</a:t>
            </a:r>
            <a:r>
              <a:rPr dirty="0" sz="15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sustainable</a:t>
            </a:r>
            <a:r>
              <a:rPr dirty="0" sz="1500" spc="-5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growth</a:t>
            </a:r>
            <a:endParaRPr sz="1500">
              <a:latin typeface="Arial"/>
              <a:cs typeface="Arial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669249" y="6229235"/>
            <a:ext cx="6560184" cy="1482725"/>
            <a:chOff x="669249" y="6229235"/>
            <a:chExt cx="6560184" cy="1482725"/>
          </a:xfrm>
        </p:grpSpPr>
        <p:sp>
          <p:nvSpPr>
            <p:cNvPr id="9" name="object 9" descr=""/>
            <p:cNvSpPr/>
            <p:nvPr/>
          </p:nvSpPr>
          <p:spPr>
            <a:xfrm>
              <a:off x="680679" y="6240665"/>
              <a:ext cx="6537325" cy="1459865"/>
            </a:xfrm>
            <a:custGeom>
              <a:avLst/>
              <a:gdLst/>
              <a:ahLst/>
              <a:cxnLst/>
              <a:rect l="l" t="t" r="r" b="b"/>
              <a:pathLst>
                <a:path w="6537325" h="1459865">
                  <a:moveTo>
                    <a:pt x="6508064" y="0"/>
                  </a:moveTo>
                  <a:lnTo>
                    <a:pt x="29179" y="0"/>
                  </a:lnTo>
                  <a:lnTo>
                    <a:pt x="17867" y="2308"/>
                  </a:lnTo>
                  <a:lnTo>
                    <a:pt x="8586" y="8586"/>
                  </a:lnTo>
                  <a:lnTo>
                    <a:pt x="2308" y="17868"/>
                  </a:lnTo>
                  <a:lnTo>
                    <a:pt x="0" y="29184"/>
                  </a:lnTo>
                  <a:lnTo>
                    <a:pt x="0" y="1430527"/>
                  </a:lnTo>
                  <a:lnTo>
                    <a:pt x="2308" y="1441836"/>
                  </a:lnTo>
                  <a:lnTo>
                    <a:pt x="8586" y="1451114"/>
                  </a:lnTo>
                  <a:lnTo>
                    <a:pt x="17867" y="1457392"/>
                  </a:lnTo>
                  <a:lnTo>
                    <a:pt x="29179" y="1459699"/>
                  </a:lnTo>
                  <a:lnTo>
                    <a:pt x="6508064" y="1459699"/>
                  </a:lnTo>
                  <a:lnTo>
                    <a:pt x="6519380" y="1457392"/>
                  </a:lnTo>
                  <a:lnTo>
                    <a:pt x="6528662" y="1451114"/>
                  </a:lnTo>
                  <a:lnTo>
                    <a:pt x="6534940" y="1441836"/>
                  </a:lnTo>
                  <a:lnTo>
                    <a:pt x="6537248" y="1430527"/>
                  </a:lnTo>
                  <a:lnTo>
                    <a:pt x="6537248" y="29184"/>
                  </a:lnTo>
                  <a:lnTo>
                    <a:pt x="6534940" y="17868"/>
                  </a:lnTo>
                  <a:lnTo>
                    <a:pt x="6528662" y="8586"/>
                  </a:lnTo>
                  <a:lnTo>
                    <a:pt x="6519380" y="2308"/>
                  </a:lnTo>
                  <a:lnTo>
                    <a:pt x="6508064" y="0"/>
                  </a:lnTo>
                  <a:close/>
                </a:path>
              </a:pathLst>
            </a:custGeom>
            <a:solidFill>
              <a:srgbClr val="FFF9F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680679" y="6240665"/>
              <a:ext cx="6537325" cy="1459865"/>
            </a:xfrm>
            <a:custGeom>
              <a:avLst/>
              <a:gdLst/>
              <a:ahLst/>
              <a:cxnLst/>
              <a:rect l="l" t="t" r="r" b="b"/>
              <a:pathLst>
                <a:path w="6537325" h="1459865">
                  <a:moveTo>
                    <a:pt x="0" y="29184"/>
                  </a:moveTo>
                  <a:lnTo>
                    <a:pt x="2308" y="17868"/>
                  </a:lnTo>
                  <a:lnTo>
                    <a:pt x="8586" y="8586"/>
                  </a:lnTo>
                  <a:lnTo>
                    <a:pt x="17867" y="2308"/>
                  </a:lnTo>
                  <a:lnTo>
                    <a:pt x="29179" y="0"/>
                  </a:lnTo>
                  <a:lnTo>
                    <a:pt x="6508064" y="0"/>
                  </a:lnTo>
                  <a:lnTo>
                    <a:pt x="6519380" y="2308"/>
                  </a:lnTo>
                  <a:lnTo>
                    <a:pt x="6528662" y="8586"/>
                  </a:lnTo>
                  <a:lnTo>
                    <a:pt x="6534940" y="17868"/>
                  </a:lnTo>
                  <a:lnTo>
                    <a:pt x="6537248" y="29184"/>
                  </a:lnTo>
                  <a:lnTo>
                    <a:pt x="6537248" y="1430527"/>
                  </a:lnTo>
                  <a:lnTo>
                    <a:pt x="6534940" y="1441836"/>
                  </a:lnTo>
                  <a:lnTo>
                    <a:pt x="6528662" y="1451114"/>
                  </a:lnTo>
                  <a:lnTo>
                    <a:pt x="6519380" y="1457392"/>
                  </a:lnTo>
                  <a:lnTo>
                    <a:pt x="6508064" y="1459699"/>
                  </a:lnTo>
                  <a:lnTo>
                    <a:pt x="29179" y="1459699"/>
                  </a:lnTo>
                  <a:lnTo>
                    <a:pt x="17867" y="1457392"/>
                  </a:lnTo>
                  <a:lnTo>
                    <a:pt x="8586" y="1451114"/>
                  </a:lnTo>
                  <a:lnTo>
                    <a:pt x="2308" y="1441836"/>
                  </a:lnTo>
                  <a:lnTo>
                    <a:pt x="0" y="1430527"/>
                  </a:lnTo>
                  <a:lnTo>
                    <a:pt x="0" y="29184"/>
                  </a:lnTo>
                  <a:close/>
                </a:path>
              </a:pathLst>
            </a:custGeom>
            <a:ln w="22859">
              <a:solidFill>
                <a:srgbClr val="D9CECE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 descr=""/>
          <p:cNvSpPr txBox="1"/>
          <p:nvPr/>
        </p:nvSpPr>
        <p:spPr>
          <a:xfrm>
            <a:off x="885268" y="6451841"/>
            <a:ext cx="19939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3A3535"/>
                </a:solidFill>
                <a:latin typeface="Arial"/>
                <a:cs typeface="Arial"/>
              </a:rPr>
              <a:t>Product</a:t>
            </a:r>
            <a:r>
              <a:rPr dirty="0" sz="180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3A3535"/>
                </a:solidFill>
                <a:latin typeface="Arial"/>
                <a:cs typeface="Arial"/>
              </a:rPr>
              <a:t>Positioning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885268" y="6843890"/>
            <a:ext cx="5843905" cy="6477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6100"/>
              </a:lnSpc>
              <a:spcBef>
                <a:spcPts val="100"/>
              </a:spcBef>
            </a:pP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Highlight</a:t>
            </a:r>
            <a:r>
              <a:rPr dirty="0" sz="1500" spc="-6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top-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rated</a:t>
            </a:r>
            <a:r>
              <a:rPr dirty="0" sz="15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items</a:t>
            </a:r>
            <a:r>
              <a:rPr dirty="0" sz="15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(Gloves,</a:t>
            </a:r>
            <a:r>
              <a:rPr dirty="0" sz="15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Sandals,</a:t>
            </a:r>
            <a:r>
              <a:rPr dirty="0" sz="15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Boots)</a:t>
            </a:r>
            <a:r>
              <a:rPr dirty="0" sz="15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and</a:t>
            </a:r>
            <a:r>
              <a:rPr dirty="0" sz="15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best-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sellers</a:t>
            </a:r>
            <a:r>
              <a:rPr dirty="0" sz="15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25">
                <a:solidFill>
                  <a:srgbClr val="3A3535"/>
                </a:solidFill>
                <a:latin typeface="Arial"/>
                <a:cs typeface="Arial"/>
              </a:rPr>
              <a:t>in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marketing</a:t>
            </a:r>
            <a:r>
              <a:rPr dirty="0" sz="1500" spc="-10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campaigns</a:t>
            </a:r>
            <a:endParaRPr sz="1500">
              <a:latin typeface="Arial"/>
              <a:cs typeface="Arial"/>
            </a:endParaRPr>
          </a:p>
        </p:txBody>
      </p:sp>
      <p:grpSp>
        <p:nvGrpSpPr>
          <p:cNvPr id="13" name="object 13" descr=""/>
          <p:cNvGrpSpPr/>
          <p:nvPr/>
        </p:nvGrpSpPr>
        <p:grpSpPr>
          <a:xfrm>
            <a:off x="7400925" y="6229235"/>
            <a:ext cx="6560820" cy="1482725"/>
            <a:chOff x="7400925" y="6229235"/>
            <a:chExt cx="6560820" cy="1482725"/>
          </a:xfrm>
        </p:grpSpPr>
        <p:sp>
          <p:nvSpPr>
            <p:cNvPr id="14" name="object 14" descr=""/>
            <p:cNvSpPr/>
            <p:nvPr/>
          </p:nvSpPr>
          <p:spPr>
            <a:xfrm>
              <a:off x="7412354" y="6240665"/>
              <a:ext cx="6537959" cy="1459865"/>
            </a:xfrm>
            <a:custGeom>
              <a:avLst/>
              <a:gdLst/>
              <a:ahLst/>
              <a:cxnLst/>
              <a:rect l="l" t="t" r="r" b="b"/>
              <a:pathLst>
                <a:path w="6537959" h="1459865">
                  <a:moveTo>
                    <a:pt x="6508191" y="0"/>
                  </a:moveTo>
                  <a:lnTo>
                    <a:pt x="29179" y="0"/>
                  </a:lnTo>
                  <a:lnTo>
                    <a:pt x="17867" y="2308"/>
                  </a:lnTo>
                  <a:lnTo>
                    <a:pt x="8586" y="8586"/>
                  </a:lnTo>
                  <a:lnTo>
                    <a:pt x="2308" y="17868"/>
                  </a:lnTo>
                  <a:lnTo>
                    <a:pt x="0" y="29184"/>
                  </a:lnTo>
                  <a:lnTo>
                    <a:pt x="0" y="1430527"/>
                  </a:lnTo>
                  <a:lnTo>
                    <a:pt x="2308" y="1441836"/>
                  </a:lnTo>
                  <a:lnTo>
                    <a:pt x="8586" y="1451114"/>
                  </a:lnTo>
                  <a:lnTo>
                    <a:pt x="17867" y="1457392"/>
                  </a:lnTo>
                  <a:lnTo>
                    <a:pt x="29179" y="1459699"/>
                  </a:lnTo>
                  <a:lnTo>
                    <a:pt x="6508191" y="1459699"/>
                  </a:lnTo>
                  <a:lnTo>
                    <a:pt x="6519500" y="1457392"/>
                  </a:lnTo>
                  <a:lnTo>
                    <a:pt x="6528777" y="1451114"/>
                  </a:lnTo>
                  <a:lnTo>
                    <a:pt x="6535055" y="1441836"/>
                  </a:lnTo>
                  <a:lnTo>
                    <a:pt x="6537363" y="1430527"/>
                  </a:lnTo>
                  <a:lnTo>
                    <a:pt x="6537363" y="29184"/>
                  </a:lnTo>
                  <a:lnTo>
                    <a:pt x="6535055" y="17868"/>
                  </a:lnTo>
                  <a:lnTo>
                    <a:pt x="6528777" y="8586"/>
                  </a:lnTo>
                  <a:lnTo>
                    <a:pt x="6519500" y="2308"/>
                  </a:lnTo>
                  <a:lnTo>
                    <a:pt x="6508191" y="0"/>
                  </a:lnTo>
                  <a:close/>
                </a:path>
              </a:pathLst>
            </a:custGeom>
            <a:solidFill>
              <a:srgbClr val="FFF9F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7412354" y="6240665"/>
              <a:ext cx="6537959" cy="1459865"/>
            </a:xfrm>
            <a:custGeom>
              <a:avLst/>
              <a:gdLst/>
              <a:ahLst/>
              <a:cxnLst/>
              <a:rect l="l" t="t" r="r" b="b"/>
              <a:pathLst>
                <a:path w="6537959" h="1459865">
                  <a:moveTo>
                    <a:pt x="0" y="29184"/>
                  </a:moveTo>
                  <a:lnTo>
                    <a:pt x="2308" y="17868"/>
                  </a:lnTo>
                  <a:lnTo>
                    <a:pt x="8586" y="8586"/>
                  </a:lnTo>
                  <a:lnTo>
                    <a:pt x="17867" y="2308"/>
                  </a:lnTo>
                  <a:lnTo>
                    <a:pt x="29179" y="0"/>
                  </a:lnTo>
                  <a:lnTo>
                    <a:pt x="6508191" y="0"/>
                  </a:lnTo>
                  <a:lnTo>
                    <a:pt x="6519500" y="2308"/>
                  </a:lnTo>
                  <a:lnTo>
                    <a:pt x="6528777" y="8586"/>
                  </a:lnTo>
                  <a:lnTo>
                    <a:pt x="6535055" y="17868"/>
                  </a:lnTo>
                  <a:lnTo>
                    <a:pt x="6537363" y="29184"/>
                  </a:lnTo>
                  <a:lnTo>
                    <a:pt x="6537363" y="1430527"/>
                  </a:lnTo>
                  <a:lnTo>
                    <a:pt x="6535055" y="1441836"/>
                  </a:lnTo>
                  <a:lnTo>
                    <a:pt x="6528777" y="1451114"/>
                  </a:lnTo>
                  <a:lnTo>
                    <a:pt x="6519500" y="1457392"/>
                  </a:lnTo>
                  <a:lnTo>
                    <a:pt x="6508191" y="1459699"/>
                  </a:lnTo>
                  <a:lnTo>
                    <a:pt x="29179" y="1459699"/>
                  </a:lnTo>
                  <a:lnTo>
                    <a:pt x="17867" y="1457392"/>
                  </a:lnTo>
                  <a:lnTo>
                    <a:pt x="8586" y="1451114"/>
                  </a:lnTo>
                  <a:lnTo>
                    <a:pt x="2308" y="1441836"/>
                  </a:lnTo>
                  <a:lnTo>
                    <a:pt x="0" y="1430527"/>
                  </a:lnTo>
                  <a:lnTo>
                    <a:pt x="0" y="29184"/>
                  </a:lnTo>
                  <a:close/>
                </a:path>
              </a:pathLst>
            </a:custGeom>
            <a:ln w="22859">
              <a:solidFill>
                <a:srgbClr val="D9CECE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 descr=""/>
          <p:cNvSpPr txBox="1"/>
          <p:nvPr/>
        </p:nvSpPr>
        <p:spPr>
          <a:xfrm>
            <a:off x="7616938" y="6451841"/>
            <a:ext cx="200596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3A3535"/>
                </a:solidFill>
                <a:latin typeface="Arial"/>
                <a:cs typeface="Arial"/>
              </a:rPr>
              <a:t>Targeted</a:t>
            </a:r>
            <a:r>
              <a:rPr dirty="0" sz="18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3A3535"/>
                </a:solidFill>
                <a:latin typeface="Arial"/>
                <a:cs typeface="Arial"/>
              </a:rPr>
              <a:t>Marketing</a:t>
            </a:r>
            <a:endParaRPr sz="1800">
              <a:latin typeface="Arial"/>
              <a:cs typeface="Arial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7616938" y="6843890"/>
            <a:ext cx="5307965" cy="6477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6100"/>
              </a:lnSpc>
              <a:spcBef>
                <a:spcPts val="100"/>
              </a:spcBef>
            </a:pP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Focus</a:t>
            </a:r>
            <a:r>
              <a:rPr dirty="0" sz="150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efforts</a:t>
            </a:r>
            <a:r>
              <a:rPr dirty="0" sz="150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on</a:t>
            </a:r>
            <a:r>
              <a:rPr dirty="0" sz="150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young</a:t>
            </a:r>
            <a:r>
              <a:rPr dirty="0" sz="150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adults</a:t>
            </a:r>
            <a:r>
              <a:rPr dirty="0" sz="150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and</a:t>
            </a:r>
            <a:r>
              <a:rPr dirty="0" sz="150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20">
                <a:solidFill>
                  <a:srgbClr val="3A3535"/>
                </a:solidFill>
                <a:latin typeface="Arial"/>
                <a:cs typeface="Arial"/>
              </a:rPr>
              <a:t>express-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shipping</a:t>
            </a:r>
            <a:r>
              <a:rPr dirty="0" sz="150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users</a:t>
            </a:r>
            <a:r>
              <a:rPr dirty="0" sz="150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25">
                <a:solidFill>
                  <a:srgbClr val="3A3535"/>
                </a:solidFill>
                <a:latin typeface="Arial"/>
                <a:cs typeface="Arial"/>
              </a:rPr>
              <a:t>who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demonstrate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higher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A3535"/>
                </a:solidFill>
                <a:latin typeface="Arial"/>
                <a:cs typeface="Arial"/>
              </a:rPr>
              <a:t>spending</a:t>
            </a:r>
            <a:r>
              <a:rPr dirty="0" sz="1500" spc="-4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3A3535"/>
                </a:solidFill>
                <a:latin typeface="Arial"/>
                <a:cs typeface="Arial"/>
              </a:rPr>
              <a:t>patterns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486400" y="0"/>
            <a:ext cx="9144000" cy="8229600"/>
          </a:xfrm>
          <a:custGeom>
            <a:avLst/>
            <a:gdLst/>
            <a:ahLst/>
            <a:cxnLst/>
            <a:rect l="l" t="t" r="r" b="b"/>
            <a:pathLst>
              <a:path w="9144000" h="8229600">
                <a:moveTo>
                  <a:pt x="0" y="8229600"/>
                </a:moveTo>
                <a:lnTo>
                  <a:pt x="9144000" y="8229600"/>
                </a:lnTo>
                <a:lnTo>
                  <a:pt x="91440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FFF9F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839192" y="7749540"/>
            <a:ext cx="1722602" cy="411479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235458" y="731808"/>
            <a:ext cx="4031615" cy="6350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901825" algn="l"/>
              </a:tabLst>
            </a:pPr>
            <a:r>
              <a:rPr dirty="0" sz="4000" spc="-10"/>
              <a:t>Dataset</a:t>
            </a:r>
            <a:r>
              <a:rPr dirty="0" sz="4000"/>
              <a:t>	</a:t>
            </a:r>
            <a:r>
              <a:rPr dirty="0" sz="4000" spc="-10"/>
              <a:t>Overview</a:t>
            </a:r>
            <a:endParaRPr sz="4000"/>
          </a:p>
        </p:txBody>
      </p:sp>
      <p:sp>
        <p:nvSpPr>
          <p:cNvPr id="6" name="object 6" descr=""/>
          <p:cNvSpPr txBox="1"/>
          <p:nvPr/>
        </p:nvSpPr>
        <p:spPr>
          <a:xfrm>
            <a:off x="7000107" y="1634655"/>
            <a:ext cx="2171065" cy="16275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6750" spc="-10">
                <a:solidFill>
                  <a:srgbClr val="3A3535"/>
                </a:solidFill>
                <a:latin typeface="Arial"/>
                <a:cs typeface="Arial"/>
              </a:rPr>
              <a:t>3,900</a:t>
            </a:r>
            <a:endParaRPr sz="67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110"/>
              </a:spcBef>
            </a:pPr>
            <a:r>
              <a:rPr dirty="0" sz="2000">
                <a:solidFill>
                  <a:srgbClr val="3A3535"/>
                </a:solidFill>
                <a:latin typeface="Arial"/>
                <a:cs typeface="Arial"/>
              </a:rPr>
              <a:t>Total</a:t>
            </a:r>
            <a:r>
              <a:rPr dirty="0" sz="20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000" spc="-10">
                <a:solidFill>
                  <a:srgbClr val="3A3535"/>
                </a:solidFill>
                <a:latin typeface="Arial"/>
                <a:cs typeface="Arial"/>
              </a:rPr>
              <a:t>Purchases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6506720" y="3370414"/>
            <a:ext cx="3156585" cy="711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80135" marR="5080" indent="-1068070">
              <a:lnSpc>
                <a:spcPct val="132400"/>
              </a:lnSpc>
              <a:spcBef>
                <a:spcPts val="100"/>
              </a:spcBef>
            </a:pP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Transactions</a:t>
            </a:r>
            <a:r>
              <a:rPr dirty="0" sz="1700" spc="-9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analyzed</a:t>
            </a:r>
            <a:r>
              <a:rPr dirty="0" sz="1700" spc="-9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across</a:t>
            </a:r>
            <a:r>
              <a:rPr dirty="0" sz="1700" spc="-9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 spc="-25">
                <a:solidFill>
                  <a:srgbClr val="3A3535"/>
                </a:solidFill>
                <a:latin typeface="Arial"/>
                <a:cs typeface="Arial"/>
              </a:rPr>
              <a:t>all </a:t>
            </a:r>
            <a:r>
              <a:rPr dirty="0" sz="1700" spc="-10">
                <a:solidFill>
                  <a:srgbClr val="3A3535"/>
                </a:solidFill>
                <a:latin typeface="Arial"/>
                <a:cs typeface="Arial"/>
              </a:rPr>
              <a:t>categories</a:t>
            </a:r>
            <a:endParaRPr sz="170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1362473" y="1634655"/>
            <a:ext cx="1337945" cy="16275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635">
              <a:lnSpc>
                <a:spcPct val="100000"/>
              </a:lnSpc>
              <a:spcBef>
                <a:spcPts val="100"/>
              </a:spcBef>
            </a:pPr>
            <a:r>
              <a:rPr dirty="0" sz="6750" spc="-25">
                <a:solidFill>
                  <a:srgbClr val="3A3535"/>
                </a:solidFill>
                <a:latin typeface="Arial"/>
                <a:cs typeface="Arial"/>
              </a:rPr>
              <a:t>18</a:t>
            </a:r>
            <a:endParaRPr sz="67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110"/>
              </a:spcBef>
            </a:pPr>
            <a:r>
              <a:rPr dirty="0" sz="2000">
                <a:solidFill>
                  <a:srgbClr val="3A3535"/>
                </a:solidFill>
                <a:latin typeface="Arial"/>
                <a:cs typeface="Arial"/>
              </a:rPr>
              <a:t>Data</a:t>
            </a:r>
            <a:r>
              <a:rPr dirty="0" sz="20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000" spc="-10">
                <a:solidFill>
                  <a:srgbClr val="3A3535"/>
                </a:solidFill>
                <a:latin typeface="Arial"/>
                <a:cs typeface="Arial"/>
              </a:rPr>
              <a:t>Points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0236825" y="3370414"/>
            <a:ext cx="3589654" cy="711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380490" marR="5080" indent="-1368425">
              <a:lnSpc>
                <a:spcPct val="132400"/>
              </a:lnSpc>
              <a:spcBef>
                <a:spcPts val="100"/>
              </a:spcBef>
            </a:pP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Features</a:t>
            </a:r>
            <a:r>
              <a:rPr dirty="0" sz="1700" spc="-9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covering</a:t>
            </a:r>
            <a:r>
              <a:rPr dirty="0" sz="1700" spc="-9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demographics</a:t>
            </a:r>
            <a:r>
              <a:rPr dirty="0" sz="1700" spc="-9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 spc="-25">
                <a:solidFill>
                  <a:srgbClr val="3A3535"/>
                </a:solidFill>
                <a:latin typeface="Arial"/>
                <a:cs typeface="Arial"/>
              </a:rPr>
              <a:t>and </a:t>
            </a:r>
            <a:r>
              <a:rPr dirty="0" sz="1700" spc="-10">
                <a:solidFill>
                  <a:srgbClr val="3A3535"/>
                </a:solidFill>
                <a:latin typeface="Arial"/>
                <a:cs typeface="Arial"/>
              </a:rPr>
              <a:t>behavior</a:t>
            </a:r>
            <a:endParaRPr sz="1700">
              <a:latin typeface="Arial"/>
              <a:cs typeface="Arial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6314701" y="4457395"/>
            <a:ext cx="3539490" cy="21043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905">
              <a:lnSpc>
                <a:spcPct val="100000"/>
              </a:lnSpc>
              <a:spcBef>
                <a:spcPts val="100"/>
              </a:spcBef>
            </a:pPr>
            <a:r>
              <a:rPr dirty="0" sz="6750" spc="-25">
                <a:solidFill>
                  <a:srgbClr val="3A3535"/>
                </a:solidFill>
                <a:latin typeface="Arial"/>
                <a:cs typeface="Arial"/>
              </a:rPr>
              <a:t>50</a:t>
            </a:r>
            <a:endParaRPr sz="6750">
              <a:latin typeface="Arial"/>
              <a:cs typeface="Arial"/>
            </a:endParaRPr>
          </a:p>
          <a:p>
            <a:pPr algn="ctr" marL="635">
              <a:lnSpc>
                <a:spcPct val="100000"/>
              </a:lnSpc>
              <a:spcBef>
                <a:spcPts val="2110"/>
              </a:spcBef>
            </a:pPr>
            <a:r>
              <a:rPr dirty="0" sz="2000" spc="-10">
                <a:solidFill>
                  <a:srgbClr val="3A3535"/>
                </a:solidFill>
                <a:latin typeface="Arial"/>
                <a:cs typeface="Arial"/>
              </a:rPr>
              <a:t>Locations</a:t>
            </a:r>
            <a:endParaRPr sz="20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714"/>
              </a:spcBef>
            </a:pP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Geographic</a:t>
            </a:r>
            <a:r>
              <a:rPr dirty="0" sz="17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3A3535"/>
                </a:solidFill>
                <a:latin typeface="Arial"/>
                <a:cs typeface="Arial"/>
              </a:rPr>
              <a:t>distribution</a:t>
            </a:r>
            <a:r>
              <a:rPr dirty="0" sz="17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of</a:t>
            </a:r>
            <a:r>
              <a:rPr dirty="0" sz="170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3A3535"/>
                </a:solidFill>
                <a:latin typeface="Arial"/>
                <a:cs typeface="Arial"/>
              </a:rPr>
              <a:t>customers</a:t>
            </a:r>
            <a:endParaRPr sz="1700">
              <a:latin typeface="Arial"/>
              <a:cs typeface="Arial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10242939" y="4457395"/>
            <a:ext cx="3575685" cy="21043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">
              <a:lnSpc>
                <a:spcPct val="100000"/>
              </a:lnSpc>
              <a:spcBef>
                <a:spcPts val="100"/>
              </a:spcBef>
            </a:pPr>
            <a:r>
              <a:rPr dirty="0" sz="6750" spc="-10">
                <a:solidFill>
                  <a:srgbClr val="3A3535"/>
                </a:solidFill>
                <a:latin typeface="Arial"/>
                <a:cs typeface="Arial"/>
              </a:rPr>
              <a:t>$59.76</a:t>
            </a:r>
            <a:endParaRPr sz="6750">
              <a:latin typeface="Arial"/>
              <a:cs typeface="Arial"/>
            </a:endParaRPr>
          </a:p>
          <a:p>
            <a:pPr algn="ctr" marL="1270">
              <a:lnSpc>
                <a:spcPct val="100000"/>
              </a:lnSpc>
              <a:spcBef>
                <a:spcPts val="2110"/>
              </a:spcBef>
            </a:pPr>
            <a:r>
              <a:rPr dirty="0" sz="2000">
                <a:solidFill>
                  <a:srgbClr val="3A3535"/>
                </a:solidFill>
                <a:latin typeface="Arial"/>
                <a:cs typeface="Arial"/>
              </a:rPr>
              <a:t>Average</a:t>
            </a:r>
            <a:r>
              <a:rPr dirty="0" sz="20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000" spc="-10">
                <a:solidFill>
                  <a:srgbClr val="3A3535"/>
                </a:solidFill>
                <a:latin typeface="Arial"/>
                <a:cs typeface="Arial"/>
              </a:rPr>
              <a:t>Purchase</a:t>
            </a:r>
            <a:endParaRPr sz="20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714"/>
              </a:spcBef>
            </a:pP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Mean</a:t>
            </a:r>
            <a:r>
              <a:rPr dirty="0" sz="17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3A3535"/>
                </a:solidFill>
                <a:latin typeface="Arial"/>
                <a:cs typeface="Arial"/>
              </a:rPr>
              <a:t>transaction</a:t>
            </a:r>
            <a:r>
              <a:rPr dirty="0" sz="17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value</a:t>
            </a:r>
            <a:r>
              <a:rPr dirty="0" sz="17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per</a:t>
            </a:r>
            <a:r>
              <a:rPr dirty="0" sz="170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3A3535"/>
                </a:solidFill>
                <a:latin typeface="Arial"/>
                <a:cs typeface="Arial"/>
              </a:rPr>
              <a:t>customer</a:t>
            </a:r>
            <a:endParaRPr sz="1700">
              <a:latin typeface="Arial"/>
              <a:cs typeface="Arial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6235458" y="6786079"/>
            <a:ext cx="7615555" cy="711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2400"/>
              </a:lnSpc>
              <a:spcBef>
                <a:spcPts val="100"/>
              </a:spcBef>
            </a:pP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Dataset</a:t>
            </a:r>
            <a:r>
              <a:rPr dirty="0" sz="1700" spc="-8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includes</a:t>
            </a:r>
            <a:r>
              <a:rPr dirty="0" sz="1700" spc="-8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customer</a:t>
            </a:r>
            <a:r>
              <a:rPr dirty="0" sz="1700" spc="-8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3A3535"/>
                </a:solidFill>
                <a:latin typeface="Arial"/>
                <a:cs typeface="Arial"/>
              </a:rPr>
              <a:t>demographics,</a:t>
            </a:r>
            <a:r>
              <a:rPr dirty="0" sz="1700" spc="-8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purchase</a:t>
            </a:r>
            <a:r>
              <a:rPr dirty="0" sz="1700" spc="-8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details,</a:t>
            </a:r>
            <a:r>
              <a:rPr dirty="0" sz="1700" spc="-8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shopping</a:t>
            </a:r>
            <a:r>
              <a:rPr dirty="0" sz="1700" spc="-8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3A3535"/>
                </a:solidFill>
                <a:latin typeface="Arial"/>
                <a:cs typeface="Arial"/>
              </a:rPr>
              <a:t>behavior,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and</a:t>
            </a:r>
            <a:r>
              <a:rPr dirty="0" sz="17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37</a:t>
            </a:r>
            <a:r>
              <a:rPr dirty="0" sz="17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missing</a:t>
            </a:r>
            <a:r>
              <a:rPr dirty="0" sz="17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values</a:t>
            </a:r>
            <a:r>
              <a:rPr dirty="0" sz="17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in</a:t>
            </a:r>
            <a:r>
              <a:rPr dirty="0" sz="17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Review</a:t>
            </a:r>
            <a:r>
              <a:rPr dirty="0" sz="17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Rating</a:t>
            </a:r>
            <a:r>
              <a:rPr dirty="0" sz="17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column</a:t>
            </a:r>
            <a:r>
              <a:rPr dirty="0" sz="17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(imputed</a:t>
            </a:r>
            <a:r>
              <a:rPr dirty="0" sz="17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3A3535"/>
                </a:solidFill>
                <a:latin typeface="Arial"/>
                <a:cs typeface="Arial"/>
              </a:rPr>
              <a:t>using</a:t>
            </a:r>
            <a:r>
              <a:rPr dirty="0" sz="17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3A3535"/>
                </a:solidFill>
                <a:latin typeface="Arial"/>
                <a:cs typeface="Arial"/>
              </a:rPr>
              <a:t>median).</a:t>
            </a:r>
            <a:endParaRPr sz="1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25023" y="1217627"/>
            <a:ext cx="6420485" cy="6959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346835" algn="l"/>
                <a:tab pos="4388485" algn="l"/>
              </a:tabLst>
            </a:pPr>
            <a:r>
              <a:rPr dirty="0" sz="4400" spc="-20"/>
              <a:t>Data</a:t>
            </a:r>
            <a:r>
              <a:rPr dirty="0" sz="4400"/>
              <a:t>	</a:t>
            </a:r>
            <a:r>
              <a:rPr dirty="0" sz="4400" spc="-10"/>
              <a:t>Preparation</a:t>
            </a:r>
            <a:r>
              <a:rPr dirty="0" sz="4400"/>
              <a:t>	</a:t>
            </a:r>
            <a:r>
              <a:rPr dirty="0" sz="4400" spc="-10"/>
              <a:t>Process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825023" y="3431819"/>
            <a:ext cx="3679825" cy="1168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1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Imported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dataset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using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pandas,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checked</a:t>
            </a:r>
            <a:r>
              <a:rPr dirty="0" sz="185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structure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with</a:t>
            </a:r>
            <a:r>
              <a:rPr dirty="0" sz="185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df.info()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and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summary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statistics</a:t>
            </a:r>
            <a:endParaRPr sz="185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5223078" y="3431819"/>
            <a:ext cx="4072254" cy="1168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1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Imputed</a:t>
            </a:r>
            <a:r>
              <a:rPr dirty="0" sz="185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37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missing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Review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Rating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values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using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median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rating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per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 product category</a:t>
            </a:r>
            <a:endParaRPr sz="185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825023" y="2319410"/>
            <a:ext cx="12980670" cy="990600"/>
          </a:xfrm>
          <a:prstGeom prst="rect">
            <a:avLst/>
          </a:prstGeom>
        </p:spPr>
        <p:txBody>
          <a:bodyPr wrap="square" lIns="0" tIns="17145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0"/>
              </a:spcBef>
              <a:tabLst>
                <a:tab pos="4171315" algn="l"/>
                <a:tab pos="4410075" algn="l"/>
                <a:tab pos="8569325" algn="l"/>
                <a:tab pos="8808720" algn="l"/>
                <a:tab pos="12967335" algn="l"/>
              </a:tabLst>
            </a:pPr>
            <a:r>
              <a:rPr dirty="0" u="heavy" sz="1850" spc="-25">
                <a:solidFill>
                  <a:srgbClr val="3A3535"/>
                </a:solidFill>
                <a:uFill>
                  <a:solidFill>
                    <a:srgbClr val="F5A2A2"/>
                  </a:solidFill>
                </a:uFill>
                <a:latin typeface="Arial"/>
                <a:cs typeface="Arial"/>
              </a:rPr>
              <a:t>01</a:t>
            </a:r>
            <a:r>
              <a:rPr dirty="0" u="heavy" sz="1850">
                <a:solidFill>
                  <a:srgbClr val="3A3535"/>
                </a:solidFill>
                <a:uFill>
                  <a:solidFill>
                    <a:srgbClr val="F5A2A2"/>
                  </a:solidFill>
                </a:uFill>
                <a:latin typeface="Arial"/>
                <a:cs typeface="Arial"/>
              </a:rPr>
              <a:t>	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dirty="0" u="heavy" sz="1850" spc="-25">
                <a:solidFill>
                  <a:srgbClr val="3A3535"/>
                </a:solidFill>
                <a:uFill>
                  <a:solidFill>
                    <a:srgbClr val="F5A2A2"/>
                  </a:solidFill>
                </a:uFill>
                <a:latin typeface="Arial"/>
                <a:cs typeface="Arial"/>
              </a:rPr>
              <a:t>02</a:t>
            </a:r>
            <a:r>
              <a:rPr dirty="0" u="heavy" sz="1850">
                <a:solidFill>
                  <a:srgbClr val="3A3535"/>
                </a:solidFill>
                <a:uFill>
                  <a:solidFill>
                    <a:srgbClr val="F5A2A2"/>
                  </a:solidFill>
                </a:uFill>
                <a:latin typeface="Arial"/>
                <a:cs typeface="Arial"/>
              </a:rPr>
              <a:t>	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dirty="0" u="heavy" sz="1850" spc="-25">
                <a:solidFill>
                  <a:srgbClr val="3A3535"/>
                </a:solidFill>
                <a:uFill>
                  <a:solidFill>
                    <a:srgbClr val="F5A2A2"/>
                  </a:solidFill>
                </a:uFill>
                <a:latin typeface="Arial"/>
                <a:cs typeface="Arial"/>
              </a:rPr>
              <a:t>03</a:t>
            </a:r>
            <a:r>
              <a:rPr dirty="0" u="heavy" sz="1850">
                <a:solidFill>
                  <a:srgbClr val="3A3535"/>
                </a:solidFill>
                <a:uFill>
                  <a:solidFill>
                    <a:srgbClr val="F5A2A2"/>
                  </a:solidFill>
                </a:uFill>
                <a:latin typeface="Arial"/>
                <a:cs typeface="Arial"/>
              </a:rPr>
              <a:t>	</a:t>
            </a:r>
            <a:endParaRPr sz="1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90"/>
              </a:spcBef>
              <a:tabLst>
                <a:tab pos="4410075" algn="l"/>
                <a:tab pos="8808720" algn="l"/>
              </a:tabLst>
            </a:pP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Data</a:t>
            </a:r>
            <a:r>
              <a:rPr dirty="0" sz="22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Loading</a:t>
            </a:r>
            <a:r>
              <a:rPr dirty="0" sz="22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&amp;</a:t>
            </a:r>
            <a:r>
              <a:rPr dirty="0" sz="220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Exploration</a:t>
            </a: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	Missing</a:t>
            </a:r>
            <a:r>
              <a:rPr dirty="0" sz="2200" spc="-8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Data</a:t>
            </a:r>
            <a:r>
              <a:rPr dirty="0" sz="2200" spc="-8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Handling</a:t>
            </a: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	Feature</a:t>
            </a:r>
            <a:r>
              <a:rPr dirty="0" sz="2200" spc="-10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Engineering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9621125" y="3431819"/>
            <a:ext cx="4059554" cy="1168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1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Created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age_group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bins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and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purchase_frequency_days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columns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for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deeper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analysis</a:t>
            </a:r>
            <a:endParaRPr sz="185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825023" y="6052134"/>
            <a:ext cx="5978525" cy="787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1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Standardized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columns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to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snake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case,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dropped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redundant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promo_code_used</a:t>
            </a:r>
            <a:r>
              <a:rPr dirty="0" sz="1850" spc="-7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field</a:t>
            </a:r>
            <a:endParaRPr sz="185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825023" y="4939761"/>
            <a:ext cx="12980670" cy="990600"/>
          </a:xfrm>
          <a:prstGeom prst="rect">
            <a:avLst/>
          </a:prstGeom>
        </p:spPr>
        <p:txBody>
          <a:bodyPr wrap="square" lIns="0" tIns="17145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0"/>
              </a:spcBef>
              <a:tabLst>
                <a:tab pos="6370320" algn="l"/>
                <a:tab pos="6609715" algn="l"/>
                <a:tab pos="12967335" algn="l"/>
              </a:tabLst>
            </a:pPr>
            <a:r>
              <a:rPr dirty="0" u="heavy" sz="1850" spc="-25">
                <a:solidFill>
                  <a:srgbClr val="3A3535"/>
                </a:solidFill>
                <a:uFill>
                  <a:solidFill>
                    <a:srgbClr val="F5A2A2"/>
                  </a:solidFill>
                </a:uFill>
                <a:latin typeface="Arial"/>
                <a:cs typeface="Arial"/>
              </a:rPr>
              <a:t>04</a:t>
            </a:r>
            <a:r>
              <a:rPr dirty="0" u="heavy" sz="1850">
                <a:solidFill>
                  <a:srgbClr val="3A3535"/>
                </a:solidFill>
                <a:uFill>
                  <a:solidFill>
                    <a:srgbClr val="F5A2A2"/>
                  </a:solidFill>
                </a:uFill>
                <a:latin typeface="Arial"/>
                <a:cs typeface="Arial"/>
              </a:rPr>
              <a:t>	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dirty="0" u="heavy" sz="1850" spc="-25">
                <a:solidFill>
                  <a:srgbClr val="3A3535"/>
                </a:solidFill>
                <a:uFill>
                  <a:solidFill>
                    <a:srgbClr val="F5A2A2"/>
                  </a:solidFill>
                </a:uFill>
                <a:latin typeface="Arial"/>
                <a:cs typeface="Arial"/>
              </a:rPr>
              <a:t>05</a:t>
            </a:r>
            <a:r>
              <a:rPr dirty="0" u="heavy" sz="1850">
                <a:solidFill>
                  <a:srgbClr val="3A3535"/>
                </a:solidFill>
                <a:uFill>
                  <a:solidFill>
                    <a:srgbClr val="F5A2A2"/>
                  </a:solidFill>
                </a:uFill>
                <a:latin typeface="Arial"/>
                <a:cs typeface="Arial"/>
              </a:rPr>
              <a:t>	</a:t>
            </a:r>
            <a:endParaRPr sz="1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90"/>
              </a:spcBef>
              <a:tabLst>
                <a:tab pos="6609715" algn="l"/>
              </a:tabLst>
            </a:pP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Data</a:t>
            </a:r>
            <a:r>
              <a:rPr dirty="0" sz="2200" spc="-6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Consistency</a:t>
            </a: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	Database</a:t>
            </a:r>
            <a:r>
              <a:rPr dirty="0" sz="2200" spc="-1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Integration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7422159" y="6052134"/>
            <a:ext cx="6122035" cy="787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1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Connected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to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PostgreSQL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and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loaded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cleaned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DataFrame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for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SQL</a:t>
            </a:r>
            <a:r>
              <a:rPr dirty="0" sz="1850" spc="-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analysis</a:t>
            </a:r>
            <a:endParaRPr sz="18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2040" y="614245"/>
            <a:ext cx="8343265" cy="6578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268220" algn="l"/>
                <a:tab pos="4228465" algn="l"/>
                <a:tab pos="4931410" algn="l"/>
              </a:tabLst>
            </a:pPr>
            <a:r>
              <a:rPr dirty="0" sz="4150" spc="-10"/>
              <a:t>Revenue</a:t>
            </a:r>
            <a:r>
              <a:rPr dirty="0" sz="4150"/>
              <a:t>	</a:t>
            </a:r>
            <a:r>
              <a:rPr dirty="0" sz="4150" spc="-10"/>
              <a:t>Insights</a:t>
            </a:r>
            <a:r>
              <a:rPr dirty="0" sz="4150"/>
              <a:t>	</a:t>
            </a:r>
            <a:r>
              <a:rPr dirty="0" sz="4150" spc="-25"/>
              <a:t>by</a:t>
            </a:r>
            <a:r>
              <a:rPr dirty="0" sz="4150"/>
              <a:t>	</a:t>
            </a:r>
            <a:r>
              <a:rPr dirty="0" sz="4150" spc="-10"/>
              <a:t>Demographics</a:t>
            </a:r>
            <a:endParaRPr sz="4150"/>
          </a:p>
        </p:txBody>
      </p:sp>
      <p:sp>
        <p:nvSpPr>
          <p:cNvPr id="3" name="object 3" descr=""/>
          <p:cNvSpPr txBox="1"/>
          <p:nvPr/>
        </p:nvSpPr>
        <p:spPr>
          <a:xfrm>
            <a:off x="772040" y="1837347"/>
            <a:ext cx="3086100" cy="3987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50">
                <a:solidFill>
                  <a:srgbClr val="1F1E1E"/>
                </a:solidFill>
                <a:latin typeface="Arial"/>
                <a:cs typeface="Arial"/>
              </a:rPr>
              <a:t>Gender</a:t>
            </a:r>
            <a:r>
              <a:rPr dirty="0" sz="2450" spc="-65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dirty="0" sz="2450">
                <a:solidFill>
                  <a:srgbClr val="1F1E1E"/>
                </a:solidFill>
                <a:latin typeface="Arial"/>
                <a:cs typeface="Arial"/>
              </a:rPr>
              <a:t>Revenue</a:t>
            </a:r>
            <a:r>
              <a:rPr dirty="0" sz="2450" spc="-65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dirty="0" sz="2450" spc="-10">
                <a:solidFill>
                  <a:srgbClr val="1F1E1E"/>
                </a:solidFill>
                <a:latin typeface="Arial"/>
                <a:cs typeface="Arial"/>
              </a:rPr>
              <a:t>Split</a:t>
            </a:r>
            <a:endParaRPr sz="2450">
              <a:latin typeface="Arial"/>
              <a:cs typeface="Arial"/>
            </a:endParaRPr>
          </a:p>
        </p:txBody>
      </p:sp>
      <p:grpSp>
        <p:nvGrpSpPr>
          <p:cNvPr id="4" name="object 4" descr=""/>
          <p:cNvGrpSpPr/>
          <p:nvPr/>
        </p:nvGrpSpPr>
        <p:grpSpPr>
          <a:xfrm>
            <a:off x="784740" y="2484120"/>
            <a:ext cx="7618095" cy="4265930"/>
            <a:chOff x="784740" y="2484120"/>
            <a:chExt cx="7618095" cy="4265930"/>
          </a:xfrm>
        </p:grpSpPr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84740" y="2484120"/>
              <a:ext cx="7617739" cy="4011218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51897" y="6525818"/>
              <a:ext cx="224194" cy="224193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669751" y="6525818"/>
              <a:ext cx="224194" cy="224193"/>
            </a:xfrm>
            <a:prstGeom prst="rect">
              <a:avLst/>
            </a:prstGeom>
          </p:spPr>
        </p:pic>
      </p:grpSp>
      <p:sp>
        <p:nvSpPr>
          <p:cNvPr id="8" name="object 8" descr=""/>
          <p:cNvSpPr txBox="1"/>
          <p:nvPr/>
        </p:nvSpPr>
        <p:spPr>
          <a:xfrm>
            <a:off x="772040" y="6472161"/>
            <a:ext cx="6925945" cy="1249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264535">
              <a:lnSpc>
                <a:spcPct val="100000"/>
              </a:lnSpc>
              <a:spcBef>
                <a:spcPts val="100"/>
              </a:spcBef>
              <a:tabLst>
                <a:tab pos="4182745" algn="l"/>
              </a:tabLst>
            </a:pPr>
            <a:r>
              <a:rPr dirty="0" sz="1750" spc="-20">
                <a:solidFill>
                  <a:srgbClr val="3A3535"/>
                </a:solidFill>
                <a:latin typeface="Arial"/>
                <a:cs typeface="Arial"/>
              </a:rPr>
              <a:t>Male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dirty="0" sz="1750" spc="-10">
                <a:solidFill>
                  <a:srgbClr val="3A3535"/>
                </a:solidFill>
                <a:latin typeface="Arial"/>
                <a:cs typeface="Arial"/>
              </a:rPr>
              <a:t>Female</a:t>
            </a:r>
            <a:endParaRPr sz="1750">
              <a:latin typeface="Arial"/>
              <a:cs typeface="Arial"/>
            </a:endParaRPr>
          </a:p>
          <a:p>
            <a:pPr marL="12700" marR="5080">
              <a:lnSpc>
                <a:spcPct val="133300"/>
              </a:lnSpc>
              <a:spcBef>
                <a:spcPts val="1935"/>
              </a:spcBef>
            </a:pP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Male</a:t>
            </a:r>
            <a:r>
              <a:rPr dirty="0" sz="175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customers</a:t>
            </a:r>
            <a:r>
              <a:rPr dirty="0" sz="1750" spc="-5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generate</a:t>
            </a:r>
            <a:r>
              <a:rPr dirty="0" sz="175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68%</a:t>
            </a:r>
            <a:r>
              <a:rPr dirty="0" sz="1750" spc="-5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of</a:t>
            </a:r>
            <a:r>
              <a:rPr dirty="0" sz="175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total</a:t>
            </a:r>
            <a:r>
              <a:rPr dirty="0" sz="1750" spc="-5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revenue,</a:t>
            </a:r>
            <a:r>
              <a:rPr dirty="0" sz="1750" spc="-5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A3535"/>
                </a:solidFill>
                <a:latin typeface="Arial"/>
                <a:cs typeface="Arial"/>
              </a:rPr>
              <a:t>significantly</a:t>
            </a:r>
            <a:r>
              <a:rPr dirty="0" sz="175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A3535"/>
                </a:solidFill>
                <a:latin typeface="Arial"/>
                <a:cs typeface="Arial"/>
              </a:rPr>
              <a:t>outpacing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female</a:t>
            </a:r>
            <a:r>
              <a:rPr dirty="0" sz="1750" spc="-6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customers</a:t>
            </a:r>
            <a:r>
              <a:rPr dirty="0" sz="1750" spc="-6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at</a:t>
            </a:r>
            <a:r>
              <a:rPr dirty="0" sz="1750" spc="-6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spc="-20">
                <a:solidFill>
                  <a:srgbClr val="3A3535"/>
                </a:solidFill>
                <a:latin typeface="Arial"/>
                <a:cs typeface="Arial"/>
              </a:rPr>
              <a:t>32%.</a:t>
            </a:r>
            <a:endParaRPr sz="175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8944368" y="1837347"/>
            <a:ext cx="3397250" cy="3987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50">
                <a:solidFill>
                  <a:srgbClr val="1F1E1E"/>
                </a:solidFill>
                <a:latin typeface="Arial"/>
                <a:cs typeface="Arial"/>
              </a:rPr>
              <a:t>Age</a:t>
            </a:r>
            <a:r>
              <a:rPr dirty="0" sz="2450" spc="-2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dirty="0" sz="2450">
                <a:solidFill>
                  <a:srgbClr val="1F1E1E"/>
                </a:solidFill>
                <a:latin typeface="Arial"/>
                <a:cs typeface="Arial"/>
              </a:rPr>
              <a:t>Group</a:t>
            </a:r>
            <a:r>
              <a:rPr dirty="0" sz="2450" spc="-2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dirty="0" sz="2450" spc="-10">
                <a:solidFill>
                  <a:srgbClr val="1F1E1E"/>
                </a:solidFill>
                <a:latin typeface="Arial"/>
                <a:cs typeface="Arial"/>
              </a:rPr>
              <a:t>Performance</a:t>
            </a:r>
            <a:endParaRPr sz="2450">
              <a:latin typeface="Arial"/>
              <a:cs typeface="Arial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8944368" y="2527643"/>
            <a:ext cx="3841115" cy="3079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50" b="1">
                <a:solidFill>
                  <a:srgbClr val="3A3535"/>
                </a:solidFill>
                <a:latin typeface="Arial"/>
                <a:cs typeface="Arial"/>
              </a:rPr>
              <a:t>Revenue</a:t>
            </a:r>
            <a:r>
              <a:rPr dirty="0" sz="1750" spc="-55" b="1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b="1">
                <a:solidFill>
                  <a:srgbClr val="3A3535"/>
                </a:solidFill>
                <a:latin typeface="Arial"/>
                <a:cs typeface="Arial"/>
              </a:rPr>
              <a:t>by</a:t>
            </a:r>
            <a:r>
              <a:rPr dirty="0" sz="1750" spc="-50" b="1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b="1">
                <a:solidFill>
                  <a:srgbClr val="3A3535"/>
                </a:solidFill>
                <a:latin typeface="Arial"/>
                <a:cs typeface="Arial"/>
              </a:rPr>
              <a:t>Age</a:t>
            </a:r>
            <a:r>
              <a:rPr dirty="0" sz="1750" spc="-50" b="1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spc="-10" b="1">
                <a:solidFill>
                  <a:srgbClr val="3A3535"/>
                </a:solidFill>
                <a:latin typeface="Arial"/>
                <a:cs typeface="Arial"/>
              </a:rPr>
              <a:t>Segment:</a:t>
            </a:r>
            <a:endParaRPr sz="17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95"/>
              </a:spcBef>
            </a:pPr>
            <a:endParaRPr sz="175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5"/>
              </a:spcBef>
              <a:buChar char="•"/>
              <a:tabLst>
                <a:tab pos="354965" algn="l"/>
              </a:tabLst>
            </a:pP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Young</a:t>
            </a:r>
            <a:r>
              <a:rPr dirty="0" sz="1750" spc="-5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Adult:</a:t>
            </a:r>
            <a:r>
              <a:rPr dirty="0" sz="1750" spc="-5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A3535"/>
                </a:solidFill>
                <a:latin typeface="Arial"/>
                <a:cs typeface="Arial"/>
              </a:rPr>
              <a:t>$62,143</a:t>
            </a:r>
            <a:endParaRPr sz="175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340"/>
              </a:spcBef>
              <a:buChar char="•"/>
              <a:tabLst>
                <a:tab pos="354965" algn="l"/>
              </a:tabLst>
            </a:pPr>
            <a:r>
              <a:rPr dirty="0" sz="1750" spc="-20">
                <a:solidFill>
                  <a:srgbClr val="3A3535"/>
                </a:solidFill>
                <a:latin typeface="Arial"/>
                <a:cs typeface="Arial"/>
              </a:rPr>
              <a:t>Middle-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aged:</a:t>
            </a:r>
            <a:r>
              <a:rPr dirty="0" sz="17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A3535"/>
                </a:solidFill>
                <a:latin typeface="Arial"/>
                <a:cs typeface="Arial"/>
              </a:rPr>
              <a:t>$59,197</a:t>
            </a:r>
            <a:endParaRPr sz="175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340"/>
              </a:spcBef>
              <a:buChar char="•"/>
              <a:tabLst>
                <a:tab pos="354965" algn="l"/>
              </a:tabLst>
            </a:pP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Adult:</a:t>
            </a:r>
            <a:r>
              <a:rPr dirty="0" sz="1750" spc="-5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A3535"/>
                </a:solidFill>
                <a:latin typeface="Arial"/>
                <a:cs typeface="Arial"/>
              </a:rPr>
              <a:t>$55,978</a:t>
            </a:r>
            <a:endParaRPr sz="175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345"/>
              </a:spcBef>
              <a:buChar char="•"/>
              <a:tabLst>
                <a:tab pos="354965" algn="l"/>
              </a:tabLst>
            </a:pP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Senior:</a:t>
            </a:r>
            <a:r>
              <a:rPr dirty="0" sz="1750" spc="-7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A3535"/>
                </a:solidFill>
                <a:latin typeface="Arial"/>
                <a:cs typeface="Arial"/>
              </a:rPr>
              <a:t>$55,763</a:t>
            </a:r>
            <a:endParaRPr sz="1750">
              <a:latin typeface="Arial"/>
              <a:cs typeface="Arial"/>
            </a:endParaRPr>
          </a:p>
          <a:p>
            <a:pPr marL="12700" marR="5080">
              <a:lnSpc>
                <a:spcPct val="133300"/>
              </a:lnSpc>
              <a:spcBef>
                <a:spcPts val="1610"/>
              </a:spcBef>
            </a:pP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Young</a:t>
            </a:r>
            <a:r>
              <a:rPr dirty="0" sz="1750" spc="-6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adults</a:t>
            </a:r>
            <a:r>
              <a:rPr dirty="0" sz="1750" spc="-6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lead</a:t>
            </a:r>
            <a:r>
              <a:rPr dirty="0" sz="1750" spc="-6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revenue</a:t>
            </a:r>
            <a:r>
              <a:rPr dirty="0" sz="1750" spc="-6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A3535"/>
                </a:solidFill>
                <a:latin typeface="Arial"/>
                <a:cs typeface="Arial"/>
              </a:rPr>
              <a:t>generation,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presenting</a:t>
            </a:r>
            <a:r>
              <a:rPr dirty="0" sz="1750" spc="-8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key</a:t>
            </a:r>
            <a:r>
              <a:rPr dirty="0" sz="1750" spc="-8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A3535"/>
                </a:solidFill>
                <a:latin typeface="Arial"/>
                <a:cs typeface="Arial"/>
              </a:rPr>
              <a:t>targeting</a:t>
            </a:r>
            <a:r>
              <a:rPr dirty="0" sz="1750" spc="-8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A3535"/>
                </a:solidFill>
                <a:latin typeface="Arial"/>
                <a:cs typeface="Arial"/>
              </a:rPr>
              <a:t>opportunities.</a:t>
            </a:r>
            <a:endParaRPr sz="1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25023" y="1484566"/>
            <a:ext cx="7538084" cy="6959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091055" algn="l"/>
                <a:tab pos="5443855" algn="l"/>
              </a:tabLst>
            </a:pPr>
            <a:r>
              <a:rPr dirty="0" sz="4400" spc="-10"/>
              <a:t>Product</a:t>
            </a:r>
            <a:r>
              <a:rPr dirty="0" sz="4400"/>
              <a:t>	</a:t>
            </a:r>
            <a:r>
              <a:rPr dirty="0" sz="4400" spc="-10"/>
              <a:t>Performance</a:t>
            </a:r>
            <a:r>
              <a:rPr dirty="0" sz="4400"/>
              <a:t>	</a:t>
            </a:r>
            <a:r>
              <a:rPr dirty="0" sz="4400" spc="-10"/>
              <a:t>Analysis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825023" y="2898584"/>
            <a:ext cx="2353945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Top</a:t>
            </a:r>
            <a:r>
              <a:rPr dirty="0" sz="2200" spc="-6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Rated:</a:t>
            </a:r>
            <a:r>
              <a:rPr dirty="0" sz="2200" spc="-6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Gloves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825023" y="3480155"/>
            <a:ext cx="2049145" cy="3073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3.86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average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rating</a:t>
            </a:r>
            <a:endParaRPr sz="185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5243080" y="2898584"/>
            <a:ext cx="1035685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Sandals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243080" y="3480155"/>
            <a:ext cx="2049145" cy="3073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3.84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average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rating</a:t>
            </a:r>
            <a:endParaRPr sz="185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9661131" y="2898584"/>
            <a:ext cx="739775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Boots</a:t>
            </a:r>
            <a:endParaRPr sz="220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9661131" y="3480155"/>
            <a:ext cx="2049145" cy="3073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3.82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average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rating</a:t>
            </a:r>
            <a:endParaRPr sz="185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825023" y="4285665"/>
            <a:ext cx="2245995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1F1E1E"/>
                </a:solidFill>
                <a:latin typeface="Arial"/>
                <a:cs typeface="Arial"/>
              </a:rPr>
              <a:t>Category</a:t>
            </a:r>
            <a:r>
              <a:rPr dirty="0" sz="2200" spc="-10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1F1E1E"/>
                </a:solidFill>
                <a:latin typeface="Arial"/>
                <a:cs typeface="Arial"/>
              </a:rPr>
              <a:t>Leaders</a:t>
            </a:r>
            <a:endParaRPr sz="2200">
              <a:latin typeface="Arial"/>
              <a:cs typeface="Arial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825023" y="4962956"/>
            <a:ext cx="3695065" cy="170751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50" b="1">
                <a:solidFill>
                  <a:srgbClr val="3A3535"/>
                </a:solidFill>
                <a:latin typeface="Arial"/>
                <a:cs typeface="Arial"/>
              </a:rPr>
              <a:t>Clothing:</a:t>
            </a:r>
            <a:r>
              <a:rPr dirty="0" sz="1850" spc="-20" b="1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Blouse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(171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orders)</a:t>
            </a:r>
            <a:endParaRPr sz="1850">
              <a:latin typeface="Arial"/>
              <a:cs typeface="Arial"/>
            </a:endParaRPr>
          </a:p>
          <a:p>
            <a:pPr marL="12700" marR="5080">
              <a:lnSpc>
                <a:spcPct val="165500"/>
              </a:lnSpc>
            </a:pPr>
            <a:r>
              <a:rPr dirty="0" sz="1850" b="1">
                <a:solidFill>
                  <a:srgbClr val="3A3535"/>
                </a:solidFill>
                <a:latin typeface="Arial"/>
                <a:cs typeface="Arial"/>
              </a:rPr>
              <a:t>Accessories:</a:t>
            </a:r>
            <a:r>
              <a:rPr dirty="0" sz="1850" spc="-15" b="1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Jewelry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(171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orders) </a:t>
            </a:r>
            <a:r>
              <a:rPr dirty="0" sz="1850" b="1">
                <a:solidFill>
                  <a:srgbClr val="3A3535"/>
                </a:solidFill>
                <a:latin typeface="Arial"/>
                <a:cs typeface="Arial"/>
              </a:rPr>
              <a:t>Footwear:</a:t>
            </a:r>
            <a:r>
              <a:rPr dirty="0" sz="1850" spc="-15" b="1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Sandals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(160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 orders) </a:t>
            </a:r>
            <a:r>
              <a:rPr dirty="0" sz="1850" b="1">
                <a:solidFill>
                  <a:srgbClr val="3A3535"/>
                </a:solidFill>
                <a:latin typeface="Arial"/>
                <a:cs typeface="Arial"/>
              </a:rPr>
              <a:t>Outerwear:</a:t>
            </a:r>
            <a:r>
              <a:rPr dirty="0" sz="1850" spc="-20" b="1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Jacket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(163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orders)</a:t>
            </a:r>
            <a:endParaRPr sz="1850">
              <a:latin typeface="Arial"/>
              <a:cs typeface="Arial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7602054" y="4285665"/>
            <a:ext cx="3329940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20">
                <a:solidFill>
                  <a:srgbClr val="1F1E1E"/>
                </a:solidFill>
                <a:latin typeface="Arial"/>
                <a:cs typeface="Arial"/>
              </a:rPr>
              <a:t>Discount-</a:t>
            </a:r>
            <a:r>
              <a:rPr dirty="0" sz="2200">
                <a:solidFill>
                  <a:srgbClr val="1F1E1E"/>
                </a:solidFill>
                <a:latin typeface="Arial"/>
                <a:cs typeface="Arial"/>
              </a:rPr>
              <a:t>Dependent</a:t>
            </a:r>
            <a:r>
              <a:rPr dirty="0" sz="2200" spc="-105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1F1E1E"/>
                </a:solidFill>
                <a:latin typeface="Arial"/>
                <a:cs typeface="Arial"/>
              </a:rPr>
              <a:t>Items</a:t>
            </a:r>
            <a:endParaRPr sz="2200">
              <a:latin typeface="Arial"/>
              <a:cs typeface="Arial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7602054" y="4962956"/>
            <a:ext cx="2743200" cy="170751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0"/>
              </a:spcBef>
              <a:buChar char="•"/>
              <a:tabLst>
                <a:tab pos="354965" algn="l"/>
              </a:tabLst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Hat: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50%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discount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rate</a:t>
            </a:r>
            <a:endParaRPr sz="185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455"/>
              </a:spcBef>
              <a:buChar char="•"/>
              <a:tabLst>
                <a:tab pos="354965" algn="l"/>
              </a:tabLst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Sneakers:</a:t>
            </a:r>
            <a:r>
              <a:rPr dirty="0" sz="1850" spc="-5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49.66%</a:t>
            </a:r>
            <a:endParaRPr sz="185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455"/>
              </a:spcBef>
              <a:buChar char="•"/>
              <a:tabLst>
                <a:tab pos="354965" algn="l"/>
              </a:tabLst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Coat: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49.07%</a:t>
            </a:r>
            <a:endParaRPr sz="185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455"/>
              </a:spcBef>
              <a:buChar char="•"/>
              <a:tabLst>
                <a:tab pos="354965" algn="l"/>
              </a:tabLst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Sweater:</a:t>
            </a:r>
            <a:r>
              <a:rPr dirty="0" sz="1850" spc="-4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48.17%</a:t>
            </a:r>
            <a:endParaRPr sz="18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25023" y="913662"/>
            <a:ext cx="6047105" cy="6959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88260" algn="l"/>
              </a:tabLst>
            </a:pPr>
            <a:r>
              <a:rPr dirty="0" sz="4400" spc="-10"/>
              <a:t>Customer</a:t>
            </a:r>
            <a:r>
              <a:rPr dirty="0" sz="4400"/>
              <a:t>	</a:t>
            </a:r>
            <a:r>
              <a:rPr dirty="0" sz="4400" spc="-10"/>
              <a:t>Segmentation</a:t>
            </a:r>
            <a:endParaRPr sz="4400"/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07639" y="2092998"/>
            <a:ext cx="2137524" cy="1357198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3007639" y="2092998"/>
            <a:ext cx="2138045" cy="1379855"/>
          </a:xfrm>
          <a:prstGeom prst="rect">
            <a:avLst/>
          </a:prstGeom>
        </p:spPr>
        <p:txBody>
          <a:bodyPr wrap="square" lIns="0" tIns="37084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920"/>
              </a:spcBef>
            </a:pPr>
            <a:endParaRPr sz="265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2650" spc="-50">
                <a:solidFill>
                  <a:srgbClr val="3A3535"/>
                </a:solidFill>
                <a:latin typeface="Arial"/>
                <a:cs typeface="Arial"/>
              </a:rPr>
              <a:t>1</a:t>
            </a:r>
            <a:endParaRPr sz="265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5371782" y="2327681"/>
            <a:ext cx="2012314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New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 Customers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371782" y="2909252"/>
            <a:ext cx="1435100" cy="3073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83</a:t>
            </a:r>
            <a:r>
              <a:rPr dirty="0" sz="1850" spc="-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customers</a:t>
            </a:r>
            <a:endParaRPr sz="1850">
              <a:latin typeface="Arial"/>
              <a:cs typeface="Arial"/>
            </a:endParaRPr>
          </a:p>
        </p:txBody>
      </p:sp>
      <p:grpSp>
        <p:nvGrpSpPr>
          <p:cNvPr id="7" name="object 7" descr=""/>
          <p:cNvGrpSpPr/>
          <p:nvPr/>
        </p:nvGrpSpPr>
        <p:grpSpPr>
          <a:xfrm>
            <a:off x="1938820" y="3464839"/>
            <a:ext cx="11794490" cy="1402715"/>
            <a:chOff x="1938820" y="3464839"/>
            <a:chExt cx="11794490" cy="1402715"/>
          </a:xfrm>
        </p:grpSpPr>
        <p:sp>
          <p:nvSpPr>
            <p:cNvPr id="8" name="object 8" descr=""/>
            <p:cNvSpPr/>
            <p:nvPr/>
          </p:nvSpPr>
          <p:spPr>
            <a:xfrm>
              <a:off x="5204929" y="3464839"/>
              <a:ext cx="8528050" cy="15240"/>
            </a:xfrm>
            <a:custGeom>
              <a:avLst/>
              <a:gdLst/>
              <a:ahLst/>
              <a:cxnLst/>
              <a:rect l="l" t="t" r="r" b="b"/>
              <a:pathLst>
                <a:path w="8528050" h="15239">
                  <a:moveTo>
                    <a:pt x="8524532" y="0"/>
                  </a:moveTo>
                  <a:lnTo>
                    <a:pt x="3439" y="0"/>
                  </a:lnTo>
                  <a:lnTo>
                    <a:pt x="0" y="3441"/>
                  </a:lnTo>
                  <a:lnTo>
                    <a:pt x="0" y="7620"/>
                  </a:lnTo>
                  <a:lnTo>
                    <a:pt x="0" y="11798"/>
                  </a:lnTo>
                  <a:lnTo>
                    <a:pt x="3439" y="15240"/>
                  </a:lnTo>
                  <a:lnTo>
                    <a:pt x="8524532" y="15240"/>
                  </a:lnTo>
                  <a:lnTo>
                    <a:pt x="8527973" y="11798"/>
                  </a:lnTo>
                  <a:lnTo>
                    <a:pt x="8527973" y="3441"/>
                  </a:lnTo>
                  <a:lnTo>
                    <a:pt x="8524532" y="0"/>
                  </a:lnTo>
                  <a:close/>
                </a:path>
              </a:pathLst>
            </a:custGeom>
            <a:solidFill>
              <a:srgbClr val="D9CEC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38820" y="3509962"/>
              <a:ext cx="4275061" cy="1357198"/>
            </a:xfrm>
            <a:prstGeom prst="rect">
              <a:avLst/>
            </a:prstGeom>
          </p:spPr>
        </p:pic>
      </p:grpSp>
      <p:sp>
        <p:nvSpPr>
          <p:cNvPr id="10" name="object 10" descr=""/>
          <p:cNvSpPr txBox="1"/>
          <p:nvPr/>
        </p:nvSpPr>
        <p:spPr>
          <a:xfrm>
            <a:off x="3970182" y="4087838"/>
            <a:ext cx="212725" cy="42925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50" spc="-50">
                <a:solidFill>
                  <a:srgbClr val="3A3535"/>
                </a:solidFill>
                <a:latin typeface="Arial"/>
                <a:cs typeface="Arial"/>
              </a:rPr>
              <a:t>2</a:t>
            </a:r>
            <a:endParaRPr sz="2650">
              <a:latin typeface="Arial"/>
              <a:cs typeface="Arial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6440487" y="3744645"/>
            <a:ext cx="2183765" cy="889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Returning</a:t>
            </a:r>
            <a:r>
              <a:rPr dirty="0" sz="2200" spc="-1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Buyers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4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701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 customers</a:t>
            </a:r>
            <a:endParaRPr sz="1850">
              <a:latin typeface="Arial"/>
              <a:cs typeface="Arial"/>
            </a:endParaRPr>
          </a:p>
        </p:txBody>
      </p:sp>
      <p:grpSp>
        <p:nvGrpSpPr>
          <p:cNvPr id="12" name="object 12" descr=""/>
          <p:cNvGrpSpPr/>
          <p:nvPr/>
        </p:nvGrpSpPr>
        <p:grpSpPr>
          <a:xfrm>
            <a:off x="870108" y="4881803"/>
            <a:ext cx="12863195" cy="1402715"/>
            <a:chOff x="870108" y="4881803"/>
            <a:chExt cx="12863195" cy="1402715"/>
          </a:xfrm>
        </p:grpSpPr>
        <p:sp>
          <p:nvSpPr>
            <p:cNvPr id="13" name="object 13" descr=""/>
            <p:cNvSpPr/>
            <p:nvPr/>
          </p:nvSpPr>
          <p:spPr>
            <a:xfrm>
              <a:off x="6273634" y="4881803"/>
              <a:ext cx="7459345" cy="15240"/>
            </a:xfrm>
            <a:custGeom>
              <a:avLst/>
              <a:gdLst/>
              <a:ahLst/>
              <a:cxnLst/>
              <a:rect l="l" t="t" r="r" b="b"/>
              <a:pathLst>
                <a:path w="7459344" h="15239">
                  <a:moveTo>
                    <a:pt x="7455827" y="0"/>
                  </a:moveTo>
                  <a:lnTo>
                    <a:pt x="3439" y="0"/>
                  </a:lnTo>
                  <a:lnTo>
                    <a:pt x="0" y="3441"/>
                  </a:lnTo>
                  <a:lnTo>
                    <a:pt x="0" y="7620"/>
                  </a:lnTo>
                  <a:lnTo>
                    <a:pt x="0" y="11798"/>
                  </a:lnTo>
                  <a:lnTo>
                    <a:pt x="3439" y="15240"/>
                  </a:lnTo>
                  <a:lnTo>
                    <a:pt x="7455827" y="15240"/>
                  </a:lnTo>
                  <a:lnTo>
                    <a:pt x="7459268" y="11798"/>
                  </a:lnTo>
                  <a:lnTo>
                    <a:pt x="7459268" y="3441"/>
                  </a:lnTo>
                  <a:lnTo>
                    <a:pt x="7455827" y="0"/>
                  </a:lnTo>
                  <a:close/>
                </a:path>
              </a:pathLst>
            </a:custGeom>
            <a:solidFill>
              <a:srgbClr val="D9CEC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4" name="object 14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70108" y="4926927"/>
              <a:ext cx="6412585" cy="1357198"/>
            </a:xfrm>
            <a:prstGeom prst="rect">
              <a:avLst/>
            </a:prstGeom>
          </p:spPr>
        </p:pic>
      </p:grpSp>
      <p:sp>
        <p:nvSpPr>
          <p:cNvPr id="15" name="object 15" descr=""/>
          <p:cNvSpPr txBox="1"/>
          <p:nvPr/>
        </p:nvSpPr>
        <p:spPr>
          <a:xfrm>
            <a:off x="3970296" y="5504802"/>
            <a:ext cx="212725" cy="42925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50" spc="-50">
                <a:solidFill>
                  <a:srgbClr val="3A3535"/>
                </a:solidFill>
                <a:latin typeface="Arial"/>
                <a:cs typeface="Arial"/>
              </a:rPr>
              <a:t>3</a:t>
            </a:r>
            <a:endParaRPr sz="2650">
              <a:latin typeface="Arial"/>
              <a:cs typeface="Arial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7509306" y="5161610"/>
            <a:ext cx="2120900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Loyal</a:t>
            </a:r>
            <a:r>
              <a:rPr dirty="0" sz="2200" spc="-7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Customers</a:t>
            </a:r>
            <a:endParaRPr sz="2200">
              <a:latin typeface="Arial"/>
              <a:cs typeface="Arial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7509306" y="5743168"/>
            <a:ext cx="1761489" cy="3073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3,116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customers</a:t>
            </a:r>
            <a:endParaRPr sz="1850">
              <a:latin typeface="Arial"/>
              <a:cs typeface="Arial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825023" y="6535648"/>
            <a:ext cx="12709525" cy="787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1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The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customer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base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is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dominated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by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loyal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buyers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(80%),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indicating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strong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retention.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However,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only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2%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are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new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customers,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suggesting</a:t>
            </a:r>
            <a:r>
              <a:rPr dirty="0" sz="185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opportunities</a:t>
            </a:r>
            <a:r>
              <a:rPr dirty="0" sz="185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to</a:t>
            </a:r>
            <a:r>
              <a:rPr dirty="0" sz="185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expand</a:t>
            </a:r>
            <a:r>
              <a:rPr dirty="0" sz="185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acquisition</a:t>
            </a:r>
            <a:r>
              <a:rPr dirty="0" sz="185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efforts.</a:t>
            </a:r>
            <a:endParaRPr sz="18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1998" y="340596"/>
            <a:ext cx="4169410" cy="3835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50"/>
              <a:t>Subscription</a:t>
            </a:r>
            <a:r>
              <a:rPr dirty="0" sz="2350" spc="-85"/>
              <a:t> </a:t>
            </a:r>
            <a:r>
              <a:rPr dirty="0" sz="2350"/>
              <a:t>&amp;</a:t>
            </a:r>
            <a:r>
              <a:rPr dirty="0" sz="2350" spc="-80"/>
              <a:t> </a:t>
            </a:r>
            <a:r>
              <a:rPr dirty="0" sz="2350"/>
              <a:t>Loyalty</a:t>
            </a:r>
            <a:r>
              <a:rPr dirty="0" sz="2350" spc="-85"/>
              <a:t> </a:t>
            </a:r>
            <a:r>
              <a:rPr dirty="0" sz="2350" spc="-10"/>
              <a:t>Patterns</a:t>
            </a:r>
            <a:endParaRPr sz="2350"/>
          </a:p>
        </p:txBody>
      </p:sp>
      <p:sp>
        <p:nvSpPr>
          <p:cNvPr id="3" name="object 3" descr=""/>
          <p:cNvSpPr txBox="1"/>
          <p:nvPr/>
        </p:nvSpPr>
        <p:spPr>
          <a:xfrm>
            <a:off x="2849283" y="1088231"/>
            <a:ext cx="1906270" cy="190627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ct val="100000"/>
              </a:lnSpc>
            </a:pPr>
            <a:endParaRPr sz="2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5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2500" spc="-25">
                <a:solidFill>
                  <a:srgbClr val="3A3535"/>
                </a:solidFill>
                <a:latin typeface="Arial"/>
                <a:cs typeface="Arial"/>
              </a:rPr>
              <a:t>27%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49283" y="1088231"/>
            <a:ext cx="1906193" cy="1906193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3320498" y="3146234"/>
            <a:ext cx="964565" cy="5346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1150" spc="-10">
                <a:solidFill>
                  <a:srgbClr val="3A3535"/>
                </a:solidFill>
                <a:latin typeface="Arial"/>
                <a:cs typeface="Arial"/>
              </a:rPr>
              <a:t>Subscribers</a:t>
            </a:r>
            <a:endParaRPr sz="11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sz="11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1,053 </a:t>
            </a:r>
            <a:r>
              <a:rPr dirty="0" sz="1000" spc="-10">
                <a:solidFill>
                  <a:srgbClr val="3A3535"/>
                </a:solidFill>
                <a:latin typeface="Arial"/>
                <a:cs typeface="Arial"/>
              </a:rPr>
              <a:t>customers</a:t>
            </a:r>
            <a:endParaRPr sz="10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2849283" y="3956087"/>
            <a:ext cx="1906270" cy="190627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ct val="100000"/>
              </a:lnSpc>
            </a:pPr>
            <a:endParaRPr sz="2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5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dirty="0" sz="2500" spc="-25">
                <a:solidFill>
                  <a:srgbClr val="3A3535"/>
                </a:solidFill>
                <a:latin typeface="Arial"/>
                <a:cs typeface="Arial"/>
              </a:rPr>
              <a:t>73%</a:t>
            </a:r>
            <a:endParaRPr sz="2500">
              <a:latin typeface="Arial"/>
              <a:cs typeface="Arial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49283" y="3956087"/>
            <a:ext cx="1906193" cy="1906193"/>
          </a:xfrm>
          <a:prstGeom prst="rect">
            <a:avLst/>
          </a:prstGeom>
        </p:spPr>
      </p:pic>
      <p:sp>
        <p:nvSpPr>
          <p:cNvPr id="8" name="object 8" descr=""/>
          <p:cNvSpPr txBox="1"/>
          <p:nvPr/>
        </p:nvSpPr>
        <p:spPr>
          <a:xfrm>
            <a:off x="3246037" y="6014097"/>
            <a:ext cx="1112520" cy="5346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1150" spc="-10">
                <a:solidFill>
                  <a:srgbClr val="3A3535"/>
                </a:solidFill>
                <a:latin typeface="Arial"/>
                <a:cs typeface="Arial"/>
              </a:rPr>
              <a:t>Non-Subscribers</a:t>
            </a:r>
            <a:endParaRPr sz="11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sz="11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2,847 </a:t>
            </a:r>
            <a:r>
              <a:rPr dirty="0" sz="1000" spc="-10">
                <a:solidFill>
                  <a:srgbClr val="3A3535"/>
                </a:solidFill>
                <a:latin typeface="Arial"/>
                <a:cs typeface="Arial"/>
              </a:rPr>
              <a:t>customers</a:t>
            </a:r>
            <a:endParaRPr sz="100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431998" y="6674180"/>
            <a:ext cx="4499610" cy="10998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">
                <a:solidFill>
                  <a:srgbClr val="1F1E1E"/>
                </a:solidFill>
                <a:latin typeface="Arial"/>
                <a:cs typeface="Arial"/>
              </a:rPr>
              <a:t>Spending</a:t>
            </a:r>
            <a:r>
              <a:rPr dirty="0" sz="1150" spc="-3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dirty="0" sz="1150" spc="-10">
                <a:solidFill>
                  <a:srgbClr val="1F1E1E"/>
                </a:solidFill>
                <a:latin typeface="Arial"/>
                <a:cs typeface="Arial"/>
              </a:rPr>
              <a:t>Comparison</a:t>
            </a:r>
            <a:endParaRPr sz="11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sz="115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buChar char="•"/>
              <a:tabLst>
                <a:tab pos="354965" algn="l"/>
              </a:tabLst>
            </a:pP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Subscribers:</a:t>
            </a:r>
            <a:r>
              <a:rPr dirty="0" sz="100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$59.49</a:t>
            </a:r>
            <a:r>
              <a:rPr dirty="0" sz="100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avg</a:t>
            </a:r>
            <a:r>
              <a:rPr dirty="0" sz="100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3A3535"/>
                </a:solidFill>
                <a:latin typeface="Arial"/>
                <a:cs typeface="Arial"/>
              </a:rPr>
              <a:t>spend</a:t>
            </a:r>
            <a:endParaRPr sz="10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750"/>
              </a:spcBef>
              <a:buChar char="•"/>
              <a:tabLst>
                <a:tab pos="354965" algn="l"/>
              </a:tabLst>
            </a:pPr>
            <a:r>
              <a:rPr dirty="0" sz="1000" spc="-10">
                <a:solidFill>
                  <a:srgbClr val="3A3535"/>
                </a:solidFill>
                <a:latin typeface="Arial"/>
                <a:cs typeface="Arial"/>
              </a:rPr>
              <a:t>Non-</a:t>
            </a: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subscribers:</a:t>
            </a:r>
            <a:r>
              <a:rPr dirty="0" sz="100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$59.87</a:t>
            </a:r>
            <a:r>
              <a:rPr dirty="0" sz="100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avg</a:t>
            </a:r>
            <a:r>
              <a:rPr dirty="0" sz="1000" spc="-10">
                <a:solidFill>
                  <a:srgbClr val="3A3535"/>
                </a:solidFill>
                <a:latin typeface="Arial"/>
                <a:cs typeface="Arial"/>
              </a:rPr>
              <a:t> spend</a:t>
            </a:r>
            <a:endParaRPr sz="1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0"/>
              </a:spcBef>
            </a:pPr>
            <a:endParaRPr sz="1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Minimal</a:t>
            </a:r>
            <a:r>
              <a:rPr dirty="0" sz="100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spending</a:t>
            </a:r>
            <a:r>
              <a:rPr dirty="0" sz="100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difference</a:t>
            </a:r>
            <a:r>
              <a:rPr dirty="0" sz="100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suggests</a:t>
            </a:r>
            <a:r>
              <a:rPr dirty="0" sz="100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subscription</a:t>
            </a:r>
            <a:r>
              <a:rPr dirty="0" sz="100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benefits</a:t>
            </a:r>
            <a:r>
              <a:rPr dirty="0" sz="100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3A3535"/>
                </a:solidFill>
                <a:latin typeface="Arial"/>
                <a:cs typeface="Arial"/>
              </a:rPr>
              <a:t>need</a:t>
            </a:r>
            <a:r>
              <a:rPr dirty="0" sz="100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3A3535"/>
                </a:solidFill>
                <a:latin typeface="Arial"/>
                <a:cs typeface="Arial"/>
              </a:rPr>
              <a:t>enhancement.</a:t>
            </a:r>
            <a:endParaRPr sz="1000">
              <a:latin typeface="Arial"/>
              <a:cs typeface="Arial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477836" y="1056561"/>
            <a:ext cx="6715480" cy="6715480"/>
          </a:xfrm>
          <a:prstGeom prst="rect">
            <a:avLst/>
          </a:prstGeom>
        </p:spPr>
      </p:pic>
      <p:sp>
        <p:nvSpPr>
          <p:cNvPr id="11" name="object 11" descr=""/>
          <p:cNvSpPr txBox="1"/>
          <p:nvPr/>
        </p:nvSpPr>
        <p:spPr>
          <a:xfrm>
            <a:off x="7465136" y="7908023"/>
            <a:ext cx="1461770" cy="2006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">
                <a:solidFill>
                  <a:srgbClr val="1F1E1E"/>
                </a:solidFill>
                <a:latin typeface="Arial"/>
                <a:cs typeface="Arial"/>
              </a:rPr>
              <a:t>Repeat</a:t>
            </a:r>
            <a:r>
              <a:rPr dirty="0" sz="1150" spc="-25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dirty="0" sz="1150">
                <a:solidFill>
                  <a:srgbClr val="1F1E1E"/>
                </a:solidFill>
                <a:latin typeface="Arial"/>
                <a:cs typeface="Arial"/>
              </a:rPr>
              <a:t>Buyer</a:t>
            </a:r>
            <a:r>
              <a:rPr dirty="0" sz="1150" spc="-25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dirty="0" sz="1150" spc="-10">
                <a:solidFill>
                  <a:srgbClr val="1F1E1E"/>
                </a:solidFill>
                <a:latin typeface="Arial"/>
                <a:cs typeface="Arial"/>
              </a:rPr>
              <a:t>Insights</a:t>
            </a:r>
            <a:endParaRPr sz="11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299215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25023" y="3757828"/>
            <a:ext cx="7414895" cy="6959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341880" algn="l"/>
                <a:tab pos="2870200" algn="l"/>
                <a:tab pos="5196205" algn="l"/>
              </a:tabLst>
            </a:pPr>
            <a:r>
              <a:rPr dirty="0" sz="4400" spc="-10"/>
              <a:t>Shipping</a:t>
            </a:r>
            <a:r>
              <a:rPr dirty="0" sz="4400"/>
              <a:t>	</a:t>
            </a:r>
            <a:r>
              <a:rPr dirty="0" sz="4400" spc="-50"/>
              <a:t>&amp;</a:t>
            </a:r>
            <a:r>
              <a:rPr dirty="0" sz="4400"/>
              <a:t>	</a:t>
            </a:r>
            <a:r>
              <a:rPr dirty="0" sz="4400" spc="-10"/>
              <a:t>Discount</a:t>
            </a:r>
            <a:r>
              <a:rPr dirty="0" sz="4400"/>
              <a:t>	</a:t>
            </a:r>
            <a:r>
              <a:rPr dirty="0" sz="4400" spc="-10"/>
              <a:t>Behavior</a:t>
            </a:r>
            <a:endParaRPr sz="4400"/>
          </a:p>
        </p:txBody>
      </p:sp>
      <p:sp>
        <p:nvSpPr>
          <p:cNvPr id="4" name="object 4" descr=""/>
          <p:cNvSpPr/>
          <p:nvPr/>
        </p:nvSpPr>
        <p:spPr>
          <a:xfrm>
            <a:off x="837723" y="4817389"/>
            <a:ext cx="4159250" cy="2649855"/>
          </a:xfrm>
          <a:custGeom>
            <a:avLst/>
            <a:gdLst/>
            <a:ahLst/>
            <a:cxnLst/>
            <a:rect l="l" t="t" r="r" b="b"/>
            <a:pathLst>
              <a:path w="4159250" h="2649854">
                <a:moveTo>
                  <a:pt x="4122826" y="0"/>
                </a:moveTo>
                <a:lnTo>
                  <a:pt x="35905" y="0"/>
                </a:lnTo>
                <a:lnTo>
                  <a:pt x="21985" y="2839"/>
                </a:lnTo>
                <a:lnTo>
                  <a:pt x="10566" y="10564"/>
                </a:lnTo>
                <a:lnTo>
                  <a:pt x="2840" y="21983"/>
                </a:lnTo>
                <a:lnTo>
                  <a:pt x="0" y="35902"/>
                </a:lnTo>
                <a:lnTo>
                  <a:pt x="0" y="2613952"/>
                </a:lnTo>
                <a:lnTo>
                  <a:pt x="2840" y="2627871"/>
                </a:lnTo>
                <a:lnTo>
                  <a:pt x="10566" y="2639290"/>
                </a:lnTo>
                <a:lnTo>
                  <a:pt x="21985" y="2647015"/>
                </a:lnTo>
                <a:lnTo>
                  <a:pt x="35905" y="2649854"/>
                </a:lnTo>
                <a:lnTo>
                  <a:pt x="4122826" y="2649854"/>
                </a:lnTo>
                <a:lnTo>
                  <a:pt x="4136746" y="2647015"/>
                </a:lnTo>
                <a:lnTo>
                  <a:pt x="4148164" y="2639290"/>
                </a:lnTo>
                <a:lnTo>
                  <a:pt x="4155889" y="2627871"/>
                </a:lnTo>
                <a:lnTo>
                  <a:pt x="4158729" y="2613952"/>
                </a:lnTo>
                <a:lnTo>
                  <a:pt x="4158729" y="35902"/>
                </a:lnTo>
                <a:lnTo>
                  <a:pt x="4155889" y="21983"/>
                </a:lnTo>
                <a:lnTo>
                  <a:pt x="4148164" y="10564"/>
                </a:lnTo>
                <a:lnTo>
                  <a:pt x="4136746" y="2839"/>
                </a:lnTo>
                <a:lnTo>
                  <a:pt x="4122826" y="0"/>
                </a:lnTo>
                <a:close/>
              </a:path>
            </a:pathLst>
          </a:custGeom>
          <a:solidFill>
            <a:srgbClr val="F3E8E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 txBox="1"/>
          <p:nvPr/>
        </p:nvSpPr>
        <p:spPr>
          <a:xfrm>
            <a:off x="1064338" y="5052072"/>
            <a:ext cx="2689860" cy="889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Express</a:t>
            </a:r>
            <a:r>
              <a:rPr dirty="0" sz="2200" spc="-6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Shipping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40"/>
              </a:spcBef>
            </a:pPr>
            <a:r>
              <a:rPr dirty="0" sz="1850" b="1">
                <a:solidFill>
                  <a:srgbClr val="3A3535"/>
                </a:solidFill>
                <a:latin typeface="Arial"/>
                <a:cs typeface="Arial"/>
              </a:rPr>
              <a:t>$60.48</a:t>
            </a:r>
            <a:r>
              <a:rPr dirty="0" sz="1850" spc="-25" b="1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average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purchase</a:t>
            </a:r>
            <a:endParaRPr sz="185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1064338" y="6061189"/>
            <a:ext cx="3251200" cy="787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1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Premium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shipping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users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spend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3.5%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more</a:t>
            </a:r>
            <a:r>
              <a:rPr dirty="0" sz="1850" spc="-1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per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transaction</a:t>
            </a:r>
            <a:endParaRPr sz="1850">
              <a:latin typeface="Arial"/>
              <a:cs typeface="Arial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5235778" y="4817389"/>
            <a:ext cx="4159250" cy="2649855"/>
          </a:xfrm>
          <a:custGeom>
            <a:avLst/>
            <a:gdLst/>
            <a:ahLst/>
            <a:cxnLst/>
            <a:rect l="l" t="t" r="r" b="b"/>
            <a:pathLst>
              <a:path w="4159250" h="2649854">
                <a:moveTo>
                  <a:pt x="4122826" y="0"/>
                </a:moveTo>
                <a:lnTo>
                  <a:pt x="35905" y="0"/>
                </a:lnTo>
                <a:lnTo>
                  <a:pt x="21985" y="2839"/>
                </a:lnTo>
                <a:lnTo>
                  <a:pt x="10566" y="10564"/>
                </a:lnTo>
                <a:lnTo>
                  <a:pt x="2840" y="21983"/>
                </a:lnTo>
                <a:lnTo>
                  <a:pt x="0" y="35902"/>
                </a:lnTo>
                <a:lnTo>
                  <a:pt x="0" y="2613952"/>
                </a:lnTo>
                <a:lnTo>
                  <a:pt x="2840" y="2627871"/>
                </a:lnTo>
                <a:lnTo>
                  <a:pt x="10566" y="2639290"/>
                </a:lnTo>
                <a:lnTo>
                  <a:pt x="21985" y="2647015"/>
                </a:lnTo>
                <a:lnTo>
                  <a:pt x="35905" y="2649854"/>
                </a:lnTo>
                <a:lnTo>
                  <a:pt x="4122826" y="2649854"/>
                </a:lnTo>
                <a:lnTo>
                  <a:pt x="4136746" y="2647015"/>
                </a:lnTo>
                <a:lnTo>
                  <a:pt x="4148164" y="2639290"/>
                </a:lnTo>
                <a:lnTo>
                  <a:pt x="4155889" y="2627871"/>
                </a:lnTo>
                <a:lnTo>
                  <a:pt x="4158729" y="2613952"/>
                </a:lnTo>
                <a:lnTo>
                  <a:pt x="4158729" y="35902"/>
                </a:lnTo>
                <a:lnTo>
                  <a:pt x="4155889" y="21983"/>
                </a:lnTo>
                <a:lnTo>
                  <a:pt x="4148164" y="10564"/>
                </a:lnTo>
                <a:lnTo>
                  <a:pt x="4136746" y="2839"/>
                </a:lnTo>
                <a:lnTo>
                  <a:pt x="4122826" y="0"/>
                </a:lnTo>
                <a:close/>
              </a:path>
            </a:pathLst>
          </a:custGeom>
          <a:solidFill>
            <a:srgbClr val="F3E8E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 txBox="1"/>
          <p:nvPr/>
        </p:nvSpPr>
        <p:spPr>
          <a:xfrm>
            <a:off x="5462384" y="5052072"/>
            <a:ext cx="2689860" cy="889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Standard</a:t>
            </a:r>
            <a:r>
              <a:rPr dirty="0" sz="2200" spc="-10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Shipping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40"/>
              </a:spcBef>
            </a:pPr>
            <a:r>
              <a:rPr dirty="0" sz="1850" b="1">
                <a:solidFill>
                  <a:srgbClr val="3A3535"/>
                </a:solidFill>
                <a:latin typeface="Arial"/>
                <a:cs typeface="Arial"/>
              </a:rPr>
              <a:t>$58.46</a:t>
            </a:r>
            <a:r>
              <a:rPr dirty="0" sz="1850" spc="-25" b="1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average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purchase</a:t>
            </a:r>
            <a:endParaRPr sz="185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5462384" y="6061189"/>
            <a:ext cx="3184525" cy="787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1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Most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common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shipping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choice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among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customers</a:t>
            </a:r>
            <a:endParaRPr sz="1850">
              <a:latin typeface="Arial"/>
              <a:cs typeface="Arial"/>
            </a:endParaRPr>
          </a:p>
        </p:txBody>
      </p:sp>
      <p:sp>
        <p:nvSpPr>
          <p:cNvPr id="10" name="object 10" descr=""/>
          <p:cNvSpPr/>
          <p:nvPr/>
        </p:nvSpPr>
        <p:spPr>
          <a:xfrm>
            <a:off x="9633825" y="4817389"/>
            <a:ext cx="4159250" cy="2649855"/>
          </a:xfrm>
          <a:custGeom>
            <a:avLst/>
            <a:gdLst/>
            <a:ahLst/>
            <a:cxnLst/>
            <a:rect l="l" t="t" r="r" b="b"/>
            <a:pathLst>
              <a:path w="4159250" h="2649854">
                <a:moveTo>
                  <a:pt x="4122953" y="0"/>
                </a:moveTo>
                <a:lnTo>
                  <a:pt x="35905" y="0"/>
                </a:lnTo>
                <a:lnTo>
                  <a:pt x="21985" y="2839"/>
                </a:lnTo>
                <a:lnTo>
                  <a:pt x="10566" y="10564"/>
                </a:lnTo>
                <a:lnTo>
                  <a:pt x="2840" y="21983"/>
                </a:lnTo>
                <a:lnTo>
                  <a:pt x="0" y="35902"/>
                </a:lnTo>
                <a:lnTo>
                  <a:pt x="0" y="2613952"/>
                </a:lnTo>
                <a:lnTo>
                  <a:pt x="2840" y="2627871"/>
                </a:lnTo>
                <a:lnTo>
                  <a:pt x="10566" y="2639290"/>
                </a:lnTo>
                <a:lnTo>
                  <a:pt x="21985" y="2647015"/>
                </a:lnTo>
                <a:lnTo>
                  <a:pt x="35905" y="2649854"/>
                </a:lnTo>
                <a:lnTo>
                  <a:pt x="4122953" y="2649854"/>
                </a:lnTo>
                <a:lnTo>
                  <a:pt x="4136873" y="2647015"/>
                </a:lnTo>
                <a:lnTo>
                  <a:pt x="4148291" y="2639290"/>
                </a:lnTo>
                <a:lnTo>
                  <a:pt x="4156016" y="2627871"/>
                </a:lnTo>
                <a:lnTo>
                  <a:pt x="4158856" y="2613952"/>
                </a:lnTo>
                <a:lnTo>
                  <a:pt x="4158856" y="35902"/>
                </a:lnTo>
                <a:lnTo>
                  <a:pt x="4156016" y="21983"/>
                </a:lnTo>
                <a:lnTo>
                  <a:pt x="4148291" y="10564"/>
                </a:lnTo>
                <a:lnTo>
                  <a:pt x="4136873" y="2839"/>
                </a:lnTo>
                <a:lnTo>
                  <a:pt x="4122953" y="0"/>
                </a:lnTo>
                <a:close/>
              </a:path>
            </a:pathLst>
          </a:custGeom>
          <a:solidFill>
            <a:srgbClr val="F3E8E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 txBox="1"/>
          <p:nvPr/>
        </p:nvSpPr>
        <p:spPr>
          <a:xfrm>
            <a:off x="9860445" y="5052072"/>
            <a:ext cx="3693795" cy="1270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25">
                <a:solidFill>
                  <a:srgbClr val="3A3535"/>
                </a:solidFill>
                <a:latin typeface="Arial"/>
                <a:cs typeface="Arial"/>
              </a:rPr>
              <a:t>High-</a:t>
            </a:r>
            <a:r>
              <a:rPr dirty="0" sz="2200">
                <a:solidFill>
                  <a:srgbClr val="3A3535"/>
                </a:solidFill>
                <a:latin typeface="Arial"/>
                <a:cs typeface="Arial"/>
              </a:rPr>
              <a:t>Value</a:t>
            </a:r>
            <a:r>
              <a:rPr dirty="0" sz="2200" spc="-2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A3535"/>
                </a:solidFill>
                <a:latin typeface="Arial"/>
                <a:cs typeface="Arial"/>
              </a:rPr>
              <a:t>Discounts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5100"/>
              </a:lnSpc>
              <a:spcBef>
                <a:spcPts val="1160"/>
              </a:spcBef>
            </a:pPr>
            <a:r>
              <a:rPr dirty="0" sz="1850" b="1">
                <a:solidFill>
                  <a:srgbClr val="3A3535"/>
                </a:solidFill>
                <a:latin typeface="Arial"/>
                <a:cs typeface="Arial"/>
              </a:rPr>
              <a:t>839</a:t>
            </a:r>
            <a:r>
              <a:rPr dirty="0" sz="1850" spc="-35" b="1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b="1">
                <a:solidFill>
                  <a:srgbClr val="3A3535"/>
                </a:solidFill>
                <a:latin typeface="Arial"/>
                <a:cs typeface="Arial"/>
              </a:rPr>
              <a:t>customers</a:t>
            </a:r>
            <a:r>
              <a:rPr dirty="0" sz="1850" spc="-30" b="1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used</a:t>
            </a:r>
            <a:r>
              <a:rPr dirty="0" sz="185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discounts</a:t>
            </a:r>
            <a:r>
              <a:rPr dirty="0" sz="1850" spc="-3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25">
                <a:solidFill>
                  <a:srgbClr val="3A3535"/>
                </a:solidFill>
                <a:latin typeface="Arial"/>
                <a:cs typeface="Arial"/>
              </a:rPr>
              <a:t>but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spent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above</a:t>
            </a:r>
            <a:r>
              <a:rPr dirty="0" sz="1850" spc="-2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average</a:t>
            </a:r>
            <a:endParaRPr sz="1850">
              <a:latin typeface="Arial"/>
              <a:cs typeface="Arial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9860445" y="6444208"/>
            <a:ext cx="2896870" cy="787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100"/>
              </a:lnSpc>
              <a:spcBef>
                <a:spcPts val="100"/>
              </a:spcBef>
            </a:pP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Strategic</a:t>
            </a:r>
            <a:r>
              <a:rPr dirty="0" sz="185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discounting</a:t>
            </a:r>
            <a:r>
              <a:rPr dirty="0" sz="1850" spc="-35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drives </a:t>
            </a:r>
            <a:r>
              <a:rPr dirty="0" sz="1850">
                <a:solidFill>
                  <a:srgbClr val="3A3535"/>
                </a:solidFill>
                <a:latin typeface="Arial"/>
                <a:cs typeface="Arial"/>
              </a:rPr>
              <a:t>premium </a:t>
            </a:r>
            <a:r>
              <a:rPr dirty="0" sz="1850" spc="-10">
                <a:solidFill>
                  <a:srgbClr val="3A3535"/>
                </a:solidFill>
                <a:latin typeface="Arial"/>
                <a:cs typeface="Arial"/>
              </a:rPr>
              <a:t>purchases</a:t>
            </a:r>
            <a:endParaRPr sz="18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22761" y="660177"/>
            <a:ext cx="5180965" cy="1394460"/>
          </a:xfrm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 marR="5080">
              <a:lnSpc>
                <a:spcPts val="5500"/>
              </a:lnSpc>
              <a:tabLst>
                <a:tab pos="1751330" algn="l"/>
                <a:tab pos="2434590" algn="l"/>
              </a:tabLst>
            </a:pPr>
            <a:r>
              <a:rPr dirty="0" sz="4400" spc="-10"/>
              <a:t>Power</a:t>
            </a:r>
            <a:r>
              <a:rPr dirty="0" sz="4400"/>
              <a:t>	</a:t>
            </a:r>
            <a:r>
              <a:rPr dirty="0" sz="4400" spc="-25"/>
              <a:t>BI</a:t>
            </a:r>
            <a:r>
              <a:rPr dirty="0" sz="4400"/>
              <a:t>	</a:t>
            </a:r>
            <a:r>
              <a:rPr dirty="0" sz="4400" spc="-10"/>
              <a:t>Dashboard Highlights</a:t>
            </a:r>
            <a:endParaRPr sz="4400"/>
          </a:p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35461" y="2418994"/>
            <a:ext cx="596741" cy="596734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35461" y="4296016"/>
            <a:ext cx="596741" cy="596734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35461" y="6173038"/>
            <a:ext cx="596741" cy="596734"/>
          </a:xfrm>
          <a:prstGeom prst="rect">
            <a:avLst/>
          </a:prstGeom>
        </p:spPr>
      </p:pic>
      <p:sp>
        <p:nvSpPr>
          <p:cNvPr id="7" name="object 7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Interactive</a:t>
            </a:r>
            <a:r>
              <a:rPr dirty="0" spc="-145"/>
              <a:t> </a:t>
            </a:r>
            <a:r>
              <a:rPr dirty="0" spc="-10"/>
              <a:t>Visualizations</a:t>
            </a:r>
          </a:p>
          <a:p>
            <a:pPr marL="12700" marR="5080">
              <a:lnSpc>
                <a:spcPct val="135100"/>
              </a:lnSpc>
              <a:spcBef>
                <a:spcPts val="1145"/>
              </a:spcBef>
            </a:pPr>
            <a:r>
              <a:rPr dirty="0" sz="1850" spc="-10"/>
              <a:t>Real-</a:t>
            </a:r>
            <a:r>
              <a:rPr dirty="0" sz="1850"/>
              <a:t>time</a:t>
            </a:r>
            <a:r>
              <a:rPr dirty="0" sz="1850" spc="-25"/>
              <a:t> </a:t>
            </a:r>
            <a:r>
              <a:rPr dirty="0" sz="1850"/>
              <a:t>filtering</a:t>
            </a:r>
            <a:r>
              <a:rPr dirty="0" sz="1850" spc="-25"/>
              <a:t> </a:t>
            </a:r>
            <a:r>
              <a:rPr dirty="0" sz="1850"/>
              <a:t>by</a:t>
            </a:r>
            <a:r>
              <a:rPr dirty="0" sz="1850" spc="-20"/>
              <a:t> </a:t>
            </a:r>
            <a:r>
              <a:rPr dirty="0" sz="1850"/>
              <a:t>subscription</a:t>
            </a:r>
            <a:r>
              <a:rPr dirty="0" sz="1850" spc="-25"/>
              <a:t> </a:t>
            </a:r>
            <a:r>
              <a:rPr dirty="0" sz="1850"/>
              <a:t>status,</a:t>
            </a:r>
            <a:r>
              <a:rPr dirty="0" sz="1850" spc="-25"/>
              <a:t> </a:t>
            </a:r>
            <a:r>
              <a:rPr dirty="0" sz="1850"/>
              <a:t>gender,</a:t>
            </a:r>
            <a:r>
              <a:rPr dirty="0" sz="1850" spc="-20"/>
              <a:t> </a:t>
            </a:r>
            <a:r>
              <a:rPr dirty="0" sz="1850"/>
              <a:t>category,</a:t>
            </a:r>
            <a:r>
              <a:rPr dirty="0" sz="1850" spc="-25"/>
              <a:t> and </a:t>
            </a:r>
            <a:r>
              <a:rPr dirty="0" sz="1850"/>
              <a:t>shipping</a:t>
            </a:r>
            <a:r>
              <a:rPr dirty="0" sz="1850" spc="-35"/>
              <a:t> </a:t>
            </a:r>
            <a:r>
              <a:rPr dirty="0" sz="1850" spc="-20"/>
              <a:t>type</a:t>
            </a:r>
            <a:endParaRPr sz="1850"/>
          </a:p>
          <a:p>
            <a:pPr>
              <a:lnSpc>
                <a:spcPct val="100000"/>
              </a:lnSpc>
            </a:pPr>
            <a:endParaRPr sz="1850"/>
          </a:p>
          <a:p>
            <a:pPr>
              <a:lnSpc>
                <a:spcPct val="100000"/>
              </a:lnSpc>
              <a:spcBef>
                <a:spcPts val="740"/>
              </a:spcBef>
            </a:pPr>
            <a:endParaRPr sz="1850"/>
          </a:p>
          <a:p>
            <a:pPr marL="12700">
              <a:lnSpc>
                <a:spcPct val="100000"/>
              </a:lnSpc>
            </a:pPr>
            <a:r>
              <a:rPr dirty="0"/>
              <a:t>Key</a:t>
            </a:r>
            <a:r>
              <a:rPr dirty="0" spc="-25"/>
              <a:t> </a:t>
            </a:r>
            <a:r>
              <a:rPr dirty="0" spc="-10"/>
              <a:t>Metrics</a:t>
            </a:r>
          </a:p>
          <a:p>
            <a:pPr marL="12700" marR="641985">
              <a:lnSpc>
                <a:spcPct val="135100"/>
              </a:lnSpc>
              <a:spcBef>
                <a:spcPts val="1150"/>
              </a:spcBef>
            </a:pPr>
            <a:r>
              <a:rPr dirty="0" sz="1850"/>
              <a:t>3.9K</a:t>
            </a:r>
            <a:r>
              <a:rPr dirty="0" sz="1850" spc="-30"/>
              <a:t> </a:t>
            </a:r>
            <a:r>
              <a:rPr dirty="0" sz="1850"/>
              <a:t>customers,</a:t>
            </a:r>
            <a:r>
              <a:rPr dirty="0" sz="1850" spc="-25"/>
              <a:t> </a:t>
            </a:r>
            <a:r>
              <a:rPr dirty="0" sz="1850"/>
              <a:t>$59.76</a:t>
            </a:r>
            <a:r>
              <a:rPr dirty="0" sz="1850" spc="-30"/>
              <a:t> </a:t>
            </a:r>
            <a:r>
              <a:rPr dirty="0" sz="1850"/>
              <a:t>average</a:t>
            </a:r>
            <a:r>
              <a:rPr dirty="0" sz="1850" spc="-25"/>
              <a:t> </a:t>
            </a:r>
            <a:r>
              <a:rPr dirty="0" sz="1850"/>
              <a:t>purchase,</a:t>
            </a:r>
            <a:r>
              <a:rPr dirty="0" sz="1850" spc="-30"/>
              <a:t> </a:t>
            </a:r>
            <a:r>
              <a:rPr dirty="0" sz="1850"/>
              <a:t>3.75</a:t>
            </a:r>
            <a:r>
              <a:rPr dirty="0" sz="1850" spc="-25"/>
              <a:t> </a:t>
            </a:r>
            <a:r>
              <a:rPr dirty="0" sz="1850" spc="-10"/>
              <a:t>average </a:t>
            </a:r>
            <a:r>
              <a:rPr dirty="0" sz="1850"/>
              <a:t>rating</a:t>
            </a:r>
            <a:r>
              <a:rPr dirty="0" sz="1850" spc="-25"/>
              <a:t> </a:t>
            </a:r>
            <a:r>
              <a:rPr dirty="0" sz="1850"/>
              <a:t>tracked</a:t>
            </a:r>
            <a:r>
              <a:rPr dirty="0" sz="1850" spc="-20"/>
              <a:t> </a:t>
            </a:r>
            <a:r>
              <a:rPr dirty="0" sz="1850" spc="-10"/>
              <a:t>continuously</a:t>
            </a:r>
            <a:endParaRPr sz="1850"/>
          </a:p>
          <a:p>
            <a:pPr>
              <a:lnSpc>
                <a:spcPct val="100000"/>
              </a:lnSpc>
            </a:pPr>
            <a:endParaRPr sz="1850"/>
          </a:p>
          <a:p>
            <a:pPr>
              <a:lnSpc>
                <a:spcPct val="100000"/>
              </a:lnSpc>
              <a:spcBef>
                <a:spcPts val="735"/>
              </a:spcBef>
            </a:pPr>
            <a:endParaRPr sz="1850"/>
          </a:p>
          <a:p>
            <a:pPr marL="12700">
              <a:lnSpc>
                <a:spcPct val="100000"/>
              </a:lnSpc>
            </a:pPr>
            <a:r>
              <a:rPr dirty="0"/>
              <a:t>Revenue</a:t>
            </a:r>
            <a:r>
              <a:rPr dirty="0" spc="-120"/>
              <a:t> </a:t>
            </a:r>
            <a:r>
              <a:rPr dirty="0" spc="-10"/>
              <a:t>Analysis</a:t>
            </a:r>
          </a:p>
          <a:p>
            <a:pPr marL="12700" marR="287655">
              <a:lnSpc>
                <a:spcPct val="135100"/>
              </a:lnSpc>
              <a:spcBef>
                <a:spcPts val="1150"/>
              </a:spcBef>
            </a:pPr>
            <a:r>
              <a:rPr dirty="0" sz="1850"/>
              <a:t>Category</a:t>
            </a:r>
            <a:r>
              <a:rPr dirty="0" sz="1850" spc="-10"/>
              <a:t> </a:t>
            </a:r>
            <a:r>
              <a:rPr dirty="0" sz="1850"/>
              <a:t>and</a:t>
            </a:r>
            <a:r>
              <a:rPr dirty="0" sz="1850" spc="-10"/>
              <a:t> </a:t>
            </a:r>
            <a:r>
              <a:rPr dirty="0" sz="1850"/>
              <a:t>age</a:t>
            </a:r>
            <a:r>
              <a:rPr dirty="0" sz="1850" spc="-5"/>
              <a:t> </a:t>
            </a:r>
            <a:r>
              <a:rPr dirty="0" sz="1850"/>
              <a:t>group</a:t>
            </a:r>
            <a:r>
              <a:rPr dirty="0" sz="1850" spc="-10"/>
              <a:t> </a:t>
            </a:r>
            <a:r>
              <a:rPr dirty="0" sz="1850"/>
              <a:t>breakdowns</a:t>
            </a:r>
            <a:r>
              <a:rPr dirty="0" sz="1850" spc="-10"/>
              <a:t> </a:t>
            </a:r>
            <a:r>
              <a:rPr dirty="0" sz="1850"/>
              <a:t>reveal</a:t>
            </a:r>
            <a:r>
              <a:rPr dirty="0" sz="1850" spc="-5"/>
              <a:t> </a:t>
            </a:r>
            <a:r>
              <a:rPr dirty="0" sz="1850" spc="-10"/>
              <a:t>high-performing segments</a:t>
            </a:r>
            <a:endParaRPr sz="185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2025-12-07T14:44:53Z</dcterms:created>
  <dcterms:modified xsi:type="dcterms:W3CDTF">2025-12-07T14:44:53Z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2025-12-07T00:00:00Z</vt:filetime>
  </property>
  <property fmtid="{D5CDD505-2E9C-101B-9397-08002B2CF9AE}" pid="3" name="LastSaved">
    <vt:filetime>2025-12-07T00:00:00Z</vt:filetime>
  </property>
  <property fmtid="{D5CDD505-2E9C-101B-9397-08002B2CF9AE}" pid="4" name="Producer">
    <vt:lpwstr>3-Heights(TM) PDF Security Shell 4.8.25.2 (http://www.pdf-tools.com)</vt:lpwstr>
  </property>
</Properties>
</file>